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</p:sldIdLst>
  <p:sldSz cy="6858000" cx="12192000"/>
  <p:notesSz cx="6858000" cy="9945675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pos="3840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  <p:ext uri="GoogleSlidesCustomDataVersion2">
      <go:slidesCustomData xmlns:go="http://customooxmlschemas.google.com/" r:id="rId41" roundtripDataSignature="AMtx7mhQWzPweNcoC/yIQXwFGYyQvefa3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13E71D2A-132B-4E89-B5CA-677F99C837BC}">
  <a:tblStyle styleId="{13E71D2A-132B-4E89-B5CA-677F99C837BC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chemeClr val="lt1"/>
          </a:solidFill>
        </a:fill>
      </a:tcStyle>
    </a:wholeTbl>
    <a:band1H>
      <a:tcTxStyle b="off" i="off"/>
      <a:tcStyle>
        <a:fill>
          <a:solidFill>
            <a:srgbClr val="E8EBF5"/>
          </a:solidFill>
        </a:fill>
      </a:tcStyle>
    </a:band1H>
    <a:band2H>
      <a:tcTxStyle b="off" i="off"/>
    </a:band2H>
    <a:band1V>
      <a:tcTxStyle b="off" i="off"/>
      <a:tcStyle>
        <a:fill>
          <a:solidFill>
            <a:srgbClr val="E8EBF5"/>
          </a:solidFill>
        </a:fill>
      </a:tcStyle>
    </a:band1V>
    <a:band2V>
      <a:tcTxStyle b="off" i="off"/>
    </a:band2V>
    <a:lastCol>
      <a:tcTxStyle b="on" i="off"/>
    </a:lastCol>
    <a:firstCol>
      <a:tcTxStyle b="on" i="off"/>
    </a:firstCol>
    <a:lastRow>
      <a:tcTxStyle b="on" i="off"/>
      <a:tcStyle>
        <a:tcBdr>
          <a:top>
            <a:ln cap="flat" cmpd="sng" w="508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lt1"/>
          </a:solidFill>
        </a:fill>
      </a:tcStyle>
    </a:lastRow>
    <a:seCell>
      <a:tcTxStyle b="off" i="off"/>
    </a:seCell>
    <a:swCell>
      <a:tcTxStyle b="off" i="off"/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firstRow>
    <a:neCell>
      <a:tcTxStyle b="off" i="off"/>
    </a:neCell>
    <a:nwCell>
      <a:tcTxStyle b="off" i="off"/>
    </a:nwCell>
  </a:tblStyle>
  <a:tblStyle styleId="{3362098D-4E52-4181-BFA0-03D16C635997}" styleName="Table_1">
    <a:wholeTbl>
      <a:tcTxStyle b="off" i="off">
        <a:font>
          <a:latin typeface="Arial"/>
          <a:ea typeface="Arial"/>
          <a:cs typeface="Arial"/>
        </a:font>
        <a:srgbClr val="000000"/>
      </a:tcTx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840"/>
        <p:guide pos="2160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20" Type="http://schemas.openxmlformats.org/officeDocument/2006/relationships/slide" Target="slides/slide14.xml"/><Relationship Id="rId41" Type="http://customschemas.google.com/relationships/presentationmetadata" Target="metadata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slide" Target="slides/slide27.xml"/><Relationship Id="rId10" Type="http://schemas.openxmlformats.org/officeDocument/2006/relationships/slide" Target="slides/slide4.xml"/><Relationship Id="rId32" Type="http://schemas.openxmlformats.org/officeDocument/2006/relationships/slide" Target="slides/slide26.xml"/><Relationship Id="rId13" Type="http://schemas.openxmlformats.org/officeDocument/2006/relationships/slide" Target="slides/slide7.xml"/><Relationship Id="rId35" Type="http://schemas.openxmlformats.org/officeDocument/2006/relationships/slide" Target="slides/slide29.xml"/><Relationship Id="rId12" Type="http://schemas.openxmlformats.org/officeDocument/2006/relationships/slide" Target="slides/slide6.xml"/><Relationship Id="rId34" Type="http://schemas.openxmlformats.org/officeDocument/2006/relationships/slide" Target="slides/slide28.xml"/><Relationship Id="rId15" Type="http://schemas.openxmlformats.org/officeDocument/2006/relationships/slide" Target="slides/slide9.xml"/><Relationship Id="rId37" Type="http://schemas.openxmlformats.org/officeDocument/2006/relationships/slide" Target="slides/slide31.xml"/><Relationship Id="rId14" Type="http://schemas.openxmlformats.org/officeDocument/2006/relationships/slide" Target="slides/slide8.xml"/><Relationship Id="rId36" Type="http://schemas.openxmlformats.org/officeDocument/2006/relationships/slide" Target="slides/slide30.xml"/><Relationship Id="rId17" Type="http://schemas.openxmlformats.org/officeDocument/2006/relationships/slide" Target="slides/slide11.xml"/><Relationship Id="rId39" Type="http://schemas.openxmlformats.org/officeDocument/2006/relationships/slide" Target="slides/slide33.xml"/><Relationship Id="rId16" Type="http://schemas.openxmlformats.org/officeDocument/2006/relationships/slide" Target="slides/slide10.xml"/><Relationship Id="rId38" Type="http://schemas.openxmlformats.org/officeDocument/2006/relationships/slide" Target="slides/slide32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990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990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9446678"/>
            <a:ext cx="2971800" cy="49901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pt-BR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43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" name="Google Shape;40;p43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7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11" name="Google Shape;211;p17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45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2" name="Google Shape;222;p45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19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" name="Google Shape;232;p19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46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6" name="Google Shape;246;p46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22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" name="Google Shape;251;p22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24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Nesta Etapa, em função do cenário eleitoral, foram realizados 8 (oito) </a:t>
            </a:r>
            <a:r>
              <a:rPr b="0" i="1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workshops </a:t>
            </a:r>
            <a:r>
              <a:rPr b="0" i="0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regionais em ambiente virtual, utilizando técnicas e ferramentas de facilitação </a:t>
            </a:r>
            <a:r>
              <a:rPr b="0" i="1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online</a:t>
            </a:r>
            <a:r>
              <a:rPr b="0" i="0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de forma a propiciar as condições necessárias para o aprofundamento das questões relacionadas à Revisão do PELC/RJ 2045 por meio da interação e colaboração direta dos participantes selecionados.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Para tal, foi utilizada a </a:t>
            </a:r>
            <a:r>
              <a:rPr b="1" i="0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plataforma de reuniões virtuais ZOOM </a:t>
            </a:r>
            <a:r>
              <a:rPr b="0" i="0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que, dentre outros recursos, oferecer a possibilidade de trabalho em salas simultâneas – simulando espaços reservados para trabalhos em subgrupos. Como comunicação síncrona, diferente de uma reunião presencial em que todo mundo “pode falar” ao mesmo tempo, a opção por este tipo de interação demandou adequações metodológicas de forma a garantir a participação de todos os participantes, com voz e voto, a partir de um desafio comum - impactar positivamente a plataforma logística da sua região e, consequentemente, de todo o Estado do Rio de Janeiro a partir de sua experiência e conhecimento dos desafios enfrentados diariamente.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dinâmica teve como objetivos: </a:t>
            </a:r>
            <a:r>
              <a:rPr b="0" i="1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i. </a:t>
            </a:r>
            <a:r>
              <a:rPr b="0" i="0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 compartilhamento e tomada conhecimento de problemas que afetam a região; </a:t>
            </a:r>
            <a:r>
              <a:rPr b="0" i="1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ii. </a:t>
            </a:r>
            <a:r>
              <a:rPr b="0" i="0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construção de soluções possíveis; e </a:t>
            </a:r>
            <a:r>
              <a:rPr b="0" i="1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iii. </a:t>
            </a:r>
            <a:r>
              <a:rPr b="0" i="0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criação de novas abordagens coletivas, engajando a todos que trabalham e conhecem o contexto local.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Para tal, optou-se pela utilização de </a:t>
            </a:r>
            <a:r>
              <a:rPr b="1" i="0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Estruturas Libertadoras</a:t>
            </a:r>
            <a:r>
              <a:rPr b="0" i="0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técnicas em que o foco está diretamente na experiência do participante e na autodescoberta entre os membros do grupo, e não na experiência ou no conhecimento do facilitador. Assim, todos participantes tiveram a oportunidade de contribuir, selecionando, organizando e compreendendo as alternativas possíveis.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Uma dinâmica com atividades pensadas para oferecer o espaço adequado para a contribuição de todos os 25 (vinte e cinco) participantes em uma reunião virtual, a partir do reconhecimento de que todos têm inteligência, recursos e habilidades para compartilharem e, colaborando, criarem um significado muito maior para o propósito desta Revisão do PELC/RJ 2045.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dinâmica dos </a:t>
            </a:r>
            <a:r>
              <a:rPr b="0" i="1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workshops </a:t>
            </a:r>
            <a:r>
              <a:rPr b="0" i="0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trilhou o seguinte caminho básico (ressaltando que sempre foram priorizadas as demandas dos participantes na medida em que não se desviavam dos objetivos do encontro):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0" i="0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Identificação individual do problema da região que deveria ser “resolvido” se todos os recursos necessários estivessem disponíveis no momento;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0" i="0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Convergência e priorização dos problemas a serem enfrentados;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0" i="0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Transformação dos problemas priorizados em desafios; e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0" i="0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Priorização dos desafios.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Este caminho foi trilhado por meio de reflexões individuais, compartilhamento destas reflexões em subgrupos (em número crescente de participantes), utilizando-se o recurso de salas simultâneas oferecido pelo ZOOM; e escolha dos problemas mais relevantes para cada grupo, conforme programação básica definida.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Durante as sessões do </a:t>
            </a:r>
            <a:r>
              <a:rPr b="0" i="1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Workshop </a:t>
            </a:r>
            <a:r>
              <a:rPr b="0" i="0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os subsídios gerados pela inteligência coletiva, em um movimento de aprofundamento permanente da análise dos insumos, serviram para o enfrentamento da tarefa principal do processo: a revisão do PELC/RJ 2045.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 processo de priorização foi utilizada uma ferramenta de interatividade </a:t>
            </a:r>
            <a:r>
              <a:rPr b="1" i="1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Mentimeter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que permitiu a realização de enquetes e votações online.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Para garantir o máximo de aproveitamento dos participantes foi elaborado e enviado previamente o documento </a:t>
            </a:r>
            <a:r>
              <a:rPr b="1" i="0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Revisão PELC/RJ 2045 # Recomendações para os </a:t>
            </a:r>
            <a:r>
              <a:rPr b="1" i="1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Workshops </a:t>
            </a:r>
            <a:r>
              <a:rPr b="0" i="0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(vide Apêndice 2).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" name="Google Shape;264;p24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25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Google Shape;276;p25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26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7" name="Google Shape;287;p26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44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2" name="Google Shape;302;p44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51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5" name="Google Shape;315;p51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2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47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0" name="Google Shape;330;p47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55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5" name="Google Shape;345;p55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56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4" name="Google Shape;394;p56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66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5" name="Google Shape;415;p66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57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5" name="Google Shape;425;p57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58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3" name="Google Shape;433;p58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60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1" name="Google Shape;441;p60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7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62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9" name="Google Shape;449;p62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64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7" name="Google Shape;457;p64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48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5" name="Google Shape;465;p48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9" name="Google Shape;69;p1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68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2" name="Google Shape;472;p68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3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178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5" name="Google Shape;485;p178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49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2" name="Google Shape;492;p49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41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99" name="Google Shape;499;p41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p50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3" name="Google Shape;513;p50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8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p8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3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77470" lvl="0" marL="77470" marR="66675" rtl="0" algn="just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SzPts val="1400"/>
              <a:buNone/>
            </a:pPr>
            <a:r>
              <a:rPr lang="pt-BR">
                <a:latin typeface="Arial"/>
                <a:ea typeface="Arial"/>
                <a:cs typeface="Arial"/>
                <a:sym typeface="Arial"/>
              </a:rPr>
              <a:t>Para lograr os resultados alcançados cumprindo o previsto na proposta técnico- comercial e garantir uma adequada consulta aos </a:t>
            </a:r>
            <a:r>
              <a:rPr i="1" lang="pt-BR">
                <a:latin typeface="Arial"/>
                <a:ea typeface="Arial"/>
                <a:cs typeface="Arial"/>
                <a:sym typeface="Arial"/>
              </a:rPr>
              <a:t>stakeholders </a:t>
            </a:r>
            <a:r>
              <a:rPr lang="pt-BR">
                <a:latin typeface="Arial"/>
                <a:ea typeface="Arial"/>
                <a:cs typeface="Arial"/>
                <a:sym typeface="Arial"/>
              </a:rPr>
              <a:t>foram utilizadas </a:t>
            </a:r>
            <a:r>
              <a:rPr b="1" lang="pt-BR">
                <a:latin typeface="Arial"/>
                <a:ea typeface="Arial"/>
                <a:cs typeface="Arial"/>
                <a:sym typeface="Arial"/>
              </a:rPr>
              <a:t>três diferentes abordagens estratégicas</a:t>
            </a:r>
            <a:r>
              <a:rPr lang="pt-BR">
                <a:latin typeface="Arial"/>
                <a:ea typeface="Arial"/>
                <a:cs typeface="Arial"/>
                <a:sym typeface="Arial"/>
              </a:rPr>
              <a:t>, variando entre contatos indiretos e diretos com os atores interessados, a saber:</a:t>
            </a:r>
            <a:endParaRPr/>
          </a:p>
          <a:p>
            <a:pPr indent="-76822" lvl="0" marL="76822" marR="67945" rtl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Font typeface="Arial"/>
              <a:buChar char="•"/>
            </a:pPr>
            <a:r>
              <a:rPr lang="pt-BR">
                <a:latin typeface="Arial"/>
                <a:ea typeface="Arial"/>
                <a:cs typeface="Arial"/>
                <a:sym typeface="Arial"/>
              </a:rPr>
              <a:t>uma, massiva, de alcance ilimitado, de </a:t>
            </a:r>
            <a:r>
              <a:rPr b="1" lang="pt-BR">
                <a:latin typeface="Arial"/>
                <a:ea typeface="Arial"/>
                <a:cs typeface="Arial"/>
                <a:sym typeface="Arial"/>
              </a:rPr>
              <a:t>escuta indireta </a:t>
            </a:r>
            <a:r>
              <a:rPr lang="pt-BR">
                <a:latin typeface="Arial"/>
                <a:ea typeface="Arial"/>
                <a:cs typeface="Arial"/>
                <a:sym typeface="Arial"/>
              </a:rPr>
              <a:t>dos </a:t>
            </a:r>
            <a:r>
              <a:rPr i="1" lang="pt-BR">
                <a:latin typeface="Arial"/>
                <a:ea typeface="Arial"/>
                <a:cs typeface="Arial"/>
                <a:sym typeface="Arial"/>
              </a:rPr>
              <a:t>stakeholders </a:t>
            </a:r>
            <a:r>
              <a:rPr lang="pt-BR">
                <a:latin typeface="Arial"/>
                <a:ea typeface="Arial"/>
                <a:cs typeface="Arial"/>
                <a:sym typeface="Arial"/>
              </a:rPr>
              <a:t>da Plataforma Logística do Estado do Rio de Janeiro, disponibilizando-se um </a:t>
            </a:r>
            <a:r>
              <a:rPr b="1" lang="pt-BR">
                <a:latin typeface="Arial"/>
                <a:ea typeface="Arial"/>
                <a:cs typeface="Arial"/>
                <a:sym typeface="Arial"/>
              </a:rPr>
              <a:t>questionário eletrônico </a:t>
            </a:r>
            <a:r>
              <a:rPr lang="pt-BR">
                <a:latin typeface="Arial"/>
                <a:ea typeface="Arial"/>
                <a:cs typeface="Arial"/>
                <a:sym typeface="Arial"/>
              </a:rPr>
              <a:t>personalizado por região para todo o público-alvo da Revisão do PELC/RJ 2045;</a:t>
            </a:r>
            <a:endParaRPr/>
          </a:p>
          <a:p>
            <a:pPr indent="-76822" lvl="0" marL="76822" marR="67945" rtl="0" algn="just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SzPts val="1400"/>
              <a:buFont typeface="Arial"/>
              <a:buChar char="•"/>
            </a:pPr>
            <a:r>
              <a:rPr lang="pt-BR">
                <a:latin typeface="Arial"/>
                <a:ea typeface="Arial"/>
                <a:cs typeface="Arial"/>
                <a:sym typeface="Arial"/>
              </a:rPr>
              <a:t>outra, coletiva, de colaboração e escuta direta de </a:t>
            </a:r>
            <a:r>
              <a:rPr i="1" lang="pt-BR">
                <a:latin typeface="Arial"/>
                <a:ea typeface="Arial"/>
                <a:cs typeface="Arial"/>
                <a:sym typeface="Arial"/>
              </a:rPr>
              <a:t>stakeholders </a:t>
            </a:r>
            <a:r>
              <a:rPr lang="pt-BR">
                <a:latin typeface="Arial"/>
                <a:ea typeface="Arial"/>
                <a:cs typeface="Arial"/>
                <a:sym typeface="Arial"/>
              </a:rPr>
              <a:t>em grupos de até 25 (vinte e cinco) participantes, por meio da realização de oito </a:t>
            </a:r>
            <a:r>
              <a:rPr b="1" i="1" lang="pt-BR">
                <a:latin typeface="Arial"/>
                <a:ea typeface="Arial"/>
                <a:cs typeface="Arial"/>
                <a:sym typeface="Arial"/>
              </a:rPr>
              <a:t>workshops </a:t>
            </a:r>
            <a:r>
              <a:rPr b="1" lang="pt-BR">
                <a:latin typeface="Arial"/>
                <a:ea typeface="Arial"/>
                <a:cs typeface="Arial"/>
                <a:sym typeface="Arial"/>
              </a:rPr>
              <a:t>regionais</a:t>
            </a:r>
            <a:r>
              <a:rPr lang="pt-BR">
                <a:latin typeface="Arial"/>
                <a:ea typeface="Arial"/>
                <a:cs typeface="Arial"/>
                <a:sym typeface="Arial"/>
              </a:rPr>
              <a:t>; e</a:t>
            </a:r>
            <a:endParaRPr/>
          </a:p>
          <a:p>
            <a:pPr indent="-76822" lvl="0" marL="76822" marR="6985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•"/>
            </a:pPr>
            <a:r>
              <a:rPr lang="pt-BR">
                <a:latin typeface="Arial"/>
                <a:ea typeface="Arial"/>
                <a:cs typeface="Arial"/>
                <a:sym typeface="Arial"/>
              </a:rPr>
              <a:t>uma terceira, individualizada, também de escuta direta e especializada, por meio de </a:t>
            </a:r>
            <a:r>
              <a:rPr b="1" lang="pt-BR">
                <a:latin typeface="Arial"/>
                <a:ea typeface="Arial"/>
                <a:cs typeface="Arial"/>
                <a:sym typeface="Arial"/>
              </a:rPr>
              <a:t>entrevistas</a:t>
            </a:r>
            <a:r>
              <a:rPr lang="pt-BR"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3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4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4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5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Google Shape;154;p5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9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Google Shape;176;p9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6:notes"/>
          <p:cNvSpPr txBox="1"/>
          <p:nvPr>
            <p:ph idx="1" type="body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2" name="Google Shape;202;p16:notes"/>
          <p:cNvSpPr/>
          <p:nvPr>
            <p:ph idx="2" type="sldImg"/>
          </p:nvPr>
        </p:nvSpPr>
        <p:spPr>
          <a:xfrm>
            <a:off x="444500" y="1243013"/>
            <a:ext cx="596900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de Título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5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4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600"/>
            </a:lvl9pPr>
          </a:lstStyle>
          <a:p/>
        </p:txBody>
      </p:sp>
      <p:sp>
        <p:nvSpPr>
          <p:cNvPr id="18" name="Google Shape;18;p5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5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5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e Conteúdo" type="obj">
  <p:cSld name="OBJECT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3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" name="Google Shape;25;p3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3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ustom Layout">
  <p:cSld name="1_Custom Layou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33"/>
          <p:cNvSpPr/>
          <p:nvPr>
            <p:ph idx="2" type="pic"/>
          </p:nvPr>
        </p:nvSpPr>
        <p:spPr>
          <a:xfrm>
            <a:off x="0" y="2146300"/>
            <a:ext cx="4081245" cy="4711700"/>
          </a:xfrm>
          <a:prstGeom prst="rect">
            <a:avLst/>
          </a:prstGeom>
          <a:noFill/>
          <a:ln>
            <a:noFill/>
          </a:ln>
        </p:spPr>
      </p:sp>
      <p:sp>
        <p:nvSpPr>
          <p:cNvPr id="30" name="Google Shape;30;p33"/>
          <p:cNvSpPr/>
          <p:nvPr>
            <p:ph idx="3" type="pic"/>
          </p:nvPr>
        </p:nvSpPr>
        <p:spPr>
          <a:xfrm>
            <a:off x="4055378" y="2146300"/>
            <a:ext cx="4081245" cy="4711700"/>
          </a:xfrm>
          <a:prstGeom prst="rect">
            <a:avLst/>
          </a:prstGeom>
          <a:noFill/>
          <a:ln>
            <a:noFill/>
          </a:ln>
        </p:spPr>
      </p:sp>
      <p:sp>
        <p:nvSpPr>
          <p:cNvPr id="31" name="Google Shape;31;p33"/>
          <p:cNvSpPr/>
          <p:nvPr>
            <p:ph idx="4" type="pic"/>
          </p:nvPr>
        </p:nvSpPr>
        <p:spPr>
          <a:xfrm>
            <a:off x="8110755" y="2146300"/>
            <a:ext cx="4081245" cy="47117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1_Custom Layout">
  <p:cSld name="11_Custom Layou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39"/>
          <p:cNvSpPr/>
          <p:nvPr>
            <p:ph idx="2" type="pic"/>
          </p:nvPr>
        </p:nvSpPr>
        <p:spPr>
          <a:xfrm>
            <a:off x="1066800" y="0"/>
            <a:ext cx="11125200" cy="68580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m Branco" type="blank">
  <p:cSld name="BLANK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4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4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4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3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3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3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3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9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6.jpg"/><Relationship Id="rId4" Type="http://schemas.openxmlformats.org/officeDocument/2006/relationships/image" Target="../media/image15.jpg"/><Relationship Id="rId5" Type="http://schemas.openxmlformats.org/officeDocument/2006/relationships/image" Target="../media/image17.jpg"/><Relationship Id="rId6" Type="http://schemas.openxmlformats.org/officeDocument/2006/relationships/image" Target="../media/image27.jpg"/><Relationship Id="rId7" Type="http://schemas.openxmlformats.org/officeDocument/2006/relationships/image" Target="../media/image1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png"/><Relationship Id="rId4" Type="http://schemas.openxmlformats.org/officeDocument/2006/relationships/image" Target="../media/image19.png"/><Relationship Id="rId5" Type="http://schemas.openxmlformats.org/officeDocument/2006/relationships/image" Target="../media/image24.png"/><Relationship Id="rId6" Type="http://schemas.openxmlformats.org/officeDocument/2006/relationships/image" Target="../media/image18.png"/><Relationship Id="rId7" Type="http://schemas.openxmlformats.org/officeDocument/2006/relationships/image" Target="../media/image2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4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3.png"/><Relationship Id="rId4" Type="http://schemas.openxmlformats.org/officeDocument/2006/relationships/image" Target="../media/image21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0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5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7.png"/><Relationship Id="rId4" Type="http://schemas.openxmlformats.org/officeDocument/2006/relationships/image" Target="../media/image1.jpg"/><Relationship Id="rId10" Type="http://schemas.openxmlformats.org/officeDocument/2006/relationships/image" Target="../media/image10.png"/><Relationship Id="rId9" Type="http://schemas.openxmlformats.org/officeDocument/2006/relationships/image" Target="../media/image9.png"/><Relationship Id="rId5" Type="http://schemas.openxmlformats.org/officeDocument/2006/relationships/image" Target="../media/image2.png"/><Relationship Id="rId6" Type="http://schemas.openxmlformats.org/officeDocument/2006/relationships/image" Target="../media/image5.jpg"/><Relationship Id="rId7" Type="http://schemas.openxmlformats.org/officeDocument/2006/relationships/image" Target="../media/image3.jpg"/><Relationship Id="rId8" Type="http://schemas.openxmlformats.org/officeDocument/2006/relationships/image" Target="../media/image11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1.jp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0.jpg"/><Relationship Id="rId4" Type="http://schemas.openxmlformats.org/officeDocument/2006/relationships/image" Target="../media/image11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42.jpg"/><Relationship Id="rId4" Type="http://schemas.openxmlformats.org/officeDocument/2006/relationships/image" Target="../media/image11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5.jpg"/><Relationship Id="rId4" Type="http://schemas.openxmlformats.org/officeDocument/2006/relationships/image" Target="../media/image11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2.jpg"/><Relationship Id="rId4" Type="http://schemas.openxmlformats.org/officeDocument/2006/relationships/image" Target="../media/image11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4.jpg"/><Relationship Id="rId4" Type="http://schemas.openxmlformats.org/officeDocument/2006/relationships/image" Target="../media/image11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48.png"/><Relationship Id="rId4" Type="http://schemas.openxmlformats.org/officeDocument/2006/relationships/image" Target="../media/image1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33.png"/><Relationship Id="rId4" Type="http://schemas.openxmlformats.org/officeDocument/2006/relationships/image" Target="../media/image11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36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36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39.png"/><Relationship Id="rId4" Type="http://schemas.openxmlformats.org/officeDocument/2006/relationships/image" Target="../media/image46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2" Type="http://schemas.openxmlformats.org/officeDocument/2006/relationships/image" Target="../media/image11.png"/><Relationship Id="rId9" Type="http://schemas.openxmlformats.org/officeDocument/2006/relationships/image" Target="../media/image45.png"/><Relationship Id="rId5" Type="http://schemas.openxmlformats.org/officeDocument/2006/relationships/image" Target="../media/image38.png"/><Relationship Id="rId6" Type="http://schemas.openxmlformats.org/officeDocument/2006/relationships/image" Target="../media/image40.png"/><Relationship Id="rId7" Type="http://schemas.openxmlformats.org/officeDocument/2006/relationships/image" Target="../media/image41.png"/><Relationship Id="rId8" Type="http://schemas.openxmlformats.org/officeDocument/2006/relationships/image" Target="../media/image43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4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6.png"/><Relationship Id="rId4" Type="http://schemas.openxmlformats.org/officeDocument/2006/relationships/image" Target="../media/image14.png"/><Relationship Id="rId5" Type="http://schemas.openxmlformats.org/officeDocument/2006/relationships/image" Target="../media/image13.jpg"/><Relationship Id="rId6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Google Shape;42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43"/>
          <p:cNvSpPr/>
          <p:nvPr/>
        </p:nvSpPr>
        <p:spPr>
          <a:xfrm>
            <a:off x="7560522" y="2191214"/>
            <a:ext cx="4631473" cy="2475571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43"/>
          <p:cNvSpPr txBox="1"/>
          <p:nvPr/>
        </p:nvSpPr>
        <p:spPr>
          <a:xfrm>
            <a:off x="7880189" y="2748766"/>
            <a:ext cx="3992137" cy="15696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pt-BR" sz="3200" u="none" cap="none" strike="noStrike">
                <a:solidFill>
                  <a:srgbClr val="4A709A"/>
                </a:solidFill>
                <a:latin typeface="Arial"/>
                <a:ea typeface="Arial"/>
                <a:cs typeface="Arial"/>
                <a:sym typeface="Arial"/>
              </a:rPr>
              <a:t>Plano Estratégico de Logística de Carga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7"/>
          <p:cNvSpPr/>
          <p:nvPr>
            <p:ph idx="2" type="pic"/>
          </p:nvPr>
        </p:nvSpPr>
        <p:spPr>
          <a:xfrm>
            <a:off x="0" y="1741570"/>
            <a:ext cx="4081245" cy="4711700"/>
          </a:xfrm>
          <a:prstGeom prst="rect">
            <a:avLst/>
          </a:prstGeom>
          <a:noFill/>
          <a:ln>
            <a:noFill/>
          </a:ln>
        </p:spPr>
      </p:sp>
      <p:pic>
        <p:nvPicPr>
          <p:cNvPr descr="Tabela  Descrição gerada automaticamente" id="214" name="Google Shape;214;p17"/>
          <p:cNvPicPr preferRelativeResize="0"/>
          <p:nvPr/>
        </p:nvPicPr>
        <p:blipFill rotWithShape="1">
          <a:blip r:embed="rId3">
            <a:alphaModFix/>
          </a:blip>
          <a:srcRect b="19203" l="0" r="0" t="0"/>
          <a:stretch/>
        </p:blipFill>
        <p:spPr>
          <a:xfrm>
            <a:off x="0" y="1007051"/>
            <a:ext cx="4029510" cy="58509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abela  Descrição gerada automaticamente com confiança média" id="215" name="Google Shape;215;p17"/>
          <p:cNvPicPr preferRelativeResize="0"/>
          <p:nvPr/>
        </p:nvPicPr>
        <p:blipFill rotWithShape="1">
          <a:blip r:embed="rId4">
            <a:alphaModFix/>
          </a:blip>
          <a:srcRect b="20807" l="0" r="0" t="0"/>
          <a:stretch/>
        </p:blipFill>
        <p:spPr>
          <a:xfrm>
            <a:off x="4029510" y="1007051"/>
            <a:ext cx="3971491" cy="573481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abela  Descrição gerada automaticamente com confiança média" id="216" name="Google Shape;216;p1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136623" y="1007052"/>
            <a:ext cx="3960000" cy="266876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exto  Descrição gerada automaticamente" id="217" name="Google Shape;217;p1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141235" y="3675344"/>
            <a:ext cx="3960000" cy="2525057"/>
          </a:xfrm>
          <a:prstGeom prst="rect">
            <a:avLst/>
          </a:prstGeom>
          <a:noFill/>
          <a:ln>
            <a:noFill/>
          </a:ln>
        </p:spPr>
      </p:pic>
      <p:sp>
        <p:nvSpPr>
          <p:cNvPr id="218" name="Google Shape;218;p17"/>
          <p:cNvSpPr txBox="1"/>
          <p:nvPr/>
        </p:nvSpPr>
        <p:spPr>
          <a:xfrm>
            <a:off x="405873" y="227756"/>
            <a:ext cx="105156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pt-BR" sz="2800" u="none" cap="none" strike="noStrik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Estrutura Básica do Questionário Eletrônico / Reprodução das telas</a:t>
            </a:r>
            <a:endParaRPr b="0" i="0" sz="16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ma imagem contendo Logotipo&#10;&#10;Descrição gerada automaticamente" id="219" name="Google Shape;219;p1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0435925" y="112556"/>
            <a:ext cx="1670400" cy="83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45"/>
          <p:cNvSpPr txBox="1"/>
          <p:nvPr/>
        </p:nvSpPr>
        <p:spPr>
          <a:xfrm>
            <a:off x="275123" y="0"/>
            <a:ext cx="105156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pt-BR" sz="2800" u="none" cap="none" strike="noStrik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Estrutura Básica do Questionário Eletrônico / Reprodução das telas</a:t>
            </a:r>
            <a:endParaRPr b="0" i="0" sz="16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ma imagem contendo Logotipo&#10;&#10;Descrição gerada automaticamente" id="225" name="Google Shape;225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435925" y="112556"/>
            <a:ext cx="1670400" cy="835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45"/>
          <p:cNvPicPr preferRelativeResize="0"/>
          <p:nvPr/>
        </p:nvPicPr>
        <p:blipFill rotWithShape="1">
          <a:blip r:embed="rId4">
            <a:alphaModFix/>
          </a:blip>
          <a:srcRect b="2000" l="0" r="0" t="0"/>
          <a:stretch/>
        </p:blipFill>
        <p:spPr>
          <a:xfrm>
            <a:off x="67548" y="720000"/>
            <a:ext cx="3600000" cy="5821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45"/>
          <p:cNvPicPr preferRelativeResize="0"/>
          <p:nvPr/>
        </p:nvPicPr>
        <p:blipFill rotWithShape="1">
          <a:blip r:embed="rId5">
            <a:alphaModFix/>
          </a:blip>
          <a:srcRect b="0" l="5196" r="12591" t="0"/>
          <a:stretch/>
        </p:blipFill>
        <p:spPr>
          <a:xfrm>
            <a:off x="3667548" y="720000"/>
            <a:ext cx="3600000" cy="562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45"/>
          <p:cNvPicPr preferRelativeResize="0"/>
          <p:nvPr/>
        </p:nvPicPr>
        <p:blipFill rotWithShape="1">
          <a:blip r:embed="rId6">
            <a:alphaModFix/>
          </a:blip>
          <a:srcRect b="13260" l="5267" r="3893" t="0"/>
          <a:stretch/>
        </p:blipFill>
        <p:spPr>
          <a:xfrm>
            <a:off x="3733047" y="6391702"/>
            <a:ext cx="3600000" cy="448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45"/>
          <p:cNvPicPr preferRelativeResize="0"/>
          <p:nvPr/>
        </p:nvPicPr>
        <p:blipFill rotWithShape="1">
          <a:blip r:embed="rId7">
            <a:alphaModFix/>
          </a:blip>
          <a:srcRect b="0" l="6105" r="12833" t="0"/>
          <a:stretch/>
        </p:blipFill>
        <p:spPr>
          <a:xfrm>
            <a:off x="7380170" y="849568"/>
            <a:ext cx="3121253" cy="57384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4" name="Google Shape;234;p19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35" name="Google Shape;235;p19"/>
          <p:cNvSpPr txBox="1"/>
          <p:nvPr>
            <p:ph type="title"/>
          </p:nvPr>
        </p:nvSpPr>
        <p:spPr>
          <a:xfrm>
            <a:off x="645273" y="302977"/>
            <a:ext cx="105156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None/>
            </a:pPr>
            <a:r>
              <a:rPr b="1" lang="pt-BR" sz="2800">
                <a:solidFill>
                  <a:srgbClr val="13435E"/>
                </a:solidFill>
              </a:rPr>
              <a:t>Matriz de Análise de Importância e Performance </a:t>
            </a:r>
            <a:endParaRPr sz="2800"/>
          </a:p>
        </p:txBody>
      </p:sp>
      <p:sp>
        <p:nvSpPr>
          <p:cNvPr id="236" name="Google Shape;236;p19"/>
          <p:cNvSpPr/>
          <p:nvPr/>
        </p:nvSpPr>
        <p:spPr>
          <a:xfrm>
            <a:off x="645878" y="5247093"/>
            <a:ext cx="11168963" cy="769779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txBody>
          <a:bodyPr anchorCtr="0" anchor="ctr" bIns="36000" lIns="144000" spcFirstLastPara="1" rIns="72000" wrap="square" tIns="36000">
            <a:noAutofit/>
          </a:bodyPr>
          <a:lstStyle/>
          <a:p>
            <a:pPr indent="0" lvl="0" marL="77470" marR="6985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 </a:t>
            </a:r>
            <a:r>
              <a:rPr b="1" i="0" lang="pt-BR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Matriz </a:t>
            </a:r>
            <a:r>
              <a:rPr b="0" i="0" lang="pt-BR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permite a uma organização ter uma visão estratégica sobre quais os atributos deveriam melhorar para tornar-se mais competitiva no mercado, possibilitando a realização de um diagnóstico mais preciso da prioridade de melhoria.</a:t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37" name="Google Shape;237;p19"/>
          <p:cNvCxnSpPr/>
          <p:nvPr/>
        </p:nvCxnSpPr>
        <p:spPr>
          <a:xfrm>
            <a:off x="645878" y="5208334"/>
            <a:ext cx="11168963" cy="0"/>
          </a:xfrm>
          <a:prstGeom prst="straightConnector1">
            <a:avLst/>
          </a:prstGeom>
          <a:solidFill>
            <a:srgbClr val="13435E"/>
          </a:solidFill>
          <a:ln cap="flat" cmpd="sng" w="9525">
            <a:solidFill>
              <a:srgbClr val="000000"/>
            </a:solidFill>
            <a:prstDash val="solid"/>
            <a:miter lim="400000"/>
            <a:headEnd len="sm" w="sm" type="none"/>
            <a:tailEnd len="sm" w="sm" type="none"/>
          </a:ln>
        </p:spPr>
      </p:cxnSp>
      <p:pic>
        <p:nvPicPr>
          <p:cNvPr id="238" name="Google Shape;238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0838" y="1905696"/>
            <a:ext cx="5451362" cy="2761554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p19"/>
          <p:cNvSpPr txBox="1"/>
          <p:nvPr/>
        </p:nvSpPr>
        <p:spPr>
          <a:xfrm>
            <a:off x="6477000" y="2047204"/>
            <a:ext cx="4923565" cy="1381796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0" marL="400050" marR="0" rtl="0" algn="just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b="1" i="0" lang="pt-BR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 técnica de análise mensura a importância dos atributos na visão dos respondentes como também a performance de cada atributo.</a:t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400050" marR="0" rtl="0" algn="just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b="1" i="0" lang="pt-BR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Objetivo: ações devem focar nas prioridades especificadas pelos respondentes.</a:t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0" name="Google Shape;240;p19"/>
          <p:cNvSpPr/>
          <p:nvPr/>
        </p:nvSpPr>
        <p:spPr>
          <a:xfrm>
            <a:off x="2425565" y="4746771"/>
            <a:ext cx="2041905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224155" marR="18161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000" u="none" cap="small" strike="noStrike">
                <a:solidFill>
                  <a:srgbClr val="004F8F"/>
                </a:solidFill>
                <a:latin typeface="Arial"/>
                <a:ea typeface="Arial"/>
                <a:cs typeface="Arial"/>
                <a:sym typeface="Arial"/>
              </a:rPr>
              <a:t>Atributos para Análise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1" name="Google Shape;241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5421" y="5999319"/>
            <a:ext cx="1701800" cy="1021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1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504659" y="6016872"/>
            <a:ext cx="3464560" cy="86741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ma imagem contendo Logotipo&#10;&#10;Descrição gerada automaticamente" id="243" name="Google Shape;243;p1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140650" y="368330"/>
            <a:ext cx="1670400" cy="83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Google Shape;248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38250" y="414337"/>
            <a:ext cx="9410700" cy="6029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3" name="Google Shape;253;p22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54" name="Google Shape;254;p22"/>
          <p:cNvSpPr txBox="1"/>
          <p:nvPr>
            <p:ph type="title"/>
          </p:nvPr>
        </p:nvSpPr>
        <p:spPr>
          <a:xfrm>
            <a:off x="645273" y="302977"/>
            <a:ext cx="105156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None/>
            </a:pPr>
            <a:r>
              <a:rPr b="1" lang="pt-BR" sz="2800">
                <a:solidFill>
                  <a:srgbClr val="13435E"/>
                </a:solidFill>
              </a:rPr>
              <a:t>Aplicação dos questionários e workshops</a:t>
            </a:r>
            <a:endParaRPr b="1" sz="2800">
              <a:solidFill>
                <a:srgbClr val="13435E"/>
              </a:solidFill>
            </a:endParaRPr>
          </a:p>
        </p:txBody>
      </p:sp>
      <p:sp>
        <p:nvSpPr>
          <p:cNvPr id="255" name="Google Shape;255;p22"/>
          <p:cNvSpPr/>
          <p:nvPr/>
        </p:nvSpPr>
        <p:spPr>
          <a:xfrm>
            <a:off x="645878" y="5208333"/>
            <a:ext cx="11168963" cy="808540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txBody>
          <a:bodyPr anchorCtr="0" anchor="ctr" bIns="36000" lIns="144000" spcFirstLastPara="1" rIns="72000" wrap="square" tIns="36000">
            <a:noAutofit/>
          </a:bodyPr>
          <a:lstStyle/>
          <a:p>
            <a:pPr indent="0" lvl="0" marL="77470" marR="6985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pt-BR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Foram realizados 8 workshops regionais de forma virtual, utilizando técnicas de facilitação online, para propiciar as condições necessárias para o aprofundamento das questões.</a:t>
            </a:r>
            <a:endParaRPr b="1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56" name="Google Shape;256;p22"/>
          <p:cNvCxnSpPr/>
          <p:nvPr/>
        </p:nvCxnSpPr>
        <p:spPr>
          <a:xfrm>
            <a:off x="645878" y="5208334"/>
            <a:ext cx="11168963" cy="0"/>
          </a:xfrm>
          <a:prstGeom prst="straightConnector1">
            <a:avLst/>
          </a:prstGeom>
          <a:solidFill>
            <a:srgbClr val="13435E"/>
          </a:solidFill>
          <a:ln cap="flat" cmpd="sng" w="9525">
            <a:solidFill>
              <a:srgbClr val="000000"/>
            </a:solidFill>
            <a:prstDash val="solid"/>
            <a:miter lim="400000"/>
            <a:headEnd len="sm" w="sm" type="none"/>
            <a:tailEnd len="sm" w="sm" type="none"/>
          </a:ln>
        </p:spPr>
      </p:cxnSp>
      <p:graphicFrame>
        <p:nvGraphicFramePr>
          <p:cNvPr id="257" name="Google Shape;257;p22"/>
          <p:cNvGraphicFramePr/>
          <p:nvPr/>
        </p:nvGraphicFramePr>
        <p:xfrm>
          <a:off x="3149600" y="2198594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{13E71D2A-132B-4E89-B5CA-677F99C837BC}</a:tableStyleId>
              </a:tblPr>
              <a:tblGrid>
                <a:gridCol w="4149775"/>
                <a:gridCol w="1682825"/>
              </a:tblGrid>
              <a:tr h="277075">
                <a:tc>
                  <a:txBody>
                    <a:bodyPr/>
                    <a:lstStyle/>
                    <a:p>
                      <a:pPr indent="0" lvl="0" marL="14605" marR="0" rtl="0" algn="ctr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/>
                        <a:t>Região</a:t>
                      </a:r>
                      <a:endParaRPr b="1" sz="11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68575" marL="68575" anchor="ctr"/>
                </a:tc>
                <a:tc>
                  <a:txBody>
                    <a:bodyPr/>
                    <a:lstStyle/>
                    <a:p>
                      <a:pPr indent="0" lvl="0" marL="0" marR="10795" rtl="0" algn="ctr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/>
                        <a:t>Data</a:t>
                      </a:r>
                      <a:endParaRPr b="1" sz="11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68575" marL="68575" anchor="ctr"/>
                </a:tc>
              </a:tr>
              <a:tr h="277075">
                <a:tc>
                  <a:txBody>
                    <a:bodyPr/>
                    <a:lstStyle/>
                    <a:p>
                      <a:pPr indent="0" lvl="0" marL="77470" marR="0" rtl="0" algn="l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pt-BR" sz="1000" u="none" cap="none" strike="noStrike"/>
                        <a:t>Serrana</a:t>
                      </a:r>
                      <a:endParaRPr sz="11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68575" marL="68575" anchor="ctr"/>
                </a:tc>
                <a:tc>
                  <a:txBody>
                    <a:bodyPr/>
                    <a:lstStyle/>
                    <a:p>
                      <a:pPr indent="0" lvl="0" marL="0" marR="10795" rtl="0" algn="ctr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pt-BR" sz="1000" u="none" cap="none" strike="noStrike"/>
                        <a:t>22/08/2022</a:t>
                      </a:r>
                      <a:endParaRPr sz="11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68575" marL="68575" anchor="ctr"/>
                </a:tc>
              </a:tr>
              <a:tr h="277075">
                <a:tc>
                  <a:txBody>
                    <a:bodyPr/>
                    <a:lstStyle/>
                    <a:p>
                      <a:pPr indent="0" lvl="0" marL="77470" marR="0" rtl="0" algn="l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pt-BR" sz="1000" u="none" cap="none" strike="noStrike"/>
                        <a:t>Médio Paraíba</a:t>
                      </a:r>
                      <a:endParaRPr sz="11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68575" marL="68575" anchor="ctr"/>
                </a:tc>
                <a:tc>
                  <a:txBody>
                    <a:bodyPr/>
                    <a:lstStyle/>
                    <a:p>
                      <a:pPr indent="0" lvl="0" marL="0" marR="10795" rtl="0" algn="ctr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pt-BR" sz="1000" u="none" cap="none" strike="noStrike"/>
                        <a:t>24/08/2022</a:t>
                      </a:r>
                      <a:endParaRPr sz="11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68575" marL="68575" anchor="ctr"/>
                </a:tc>
              </a:tr>
              <a:tr h="277075">
                <a:tc>
                  <a:txBody>
                    <a:bodyPr/>
                    <a:lstStyle/>
                    <a:p>
                      <a:pPr indent="0" lvl="0" marL="7747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pt-BR" sz="1000" u="none" cap="none" strike="noStrike"/>
                        <a:t>Norte Fluminense</a:t>
                      </a:r>
                      <a:endParaRPr sz="11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68575" marL="68575" anchor="ctr"/>
                </a:tc>
                <a:tc>
                  <a:txBody>
                    <a:bodyPr/>
                    <a:lstStyle/>
                    <a:p>
                      <a:pPr indent="0" lvl="0" marL="0" marR="10795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pt-BR" sz="1000" u="none" cap="none" strike="noStrike"/>
                        <a:t>26/08/2022</a:t>
                      </a:r>
                      <a:endParaRPr sz="11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68575" marL="68575" anchor="ctr"/>
                </a:tc>
              </a:tr>
              <a:tr h="277075">
                <a:tc>
                  <a:txBody>
                    <a:bodyPr/>
                    <a:lstStyle/>
                    <a:p>
                      <a:pPr indent="0" lvl="0" marL="7747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pt-BR" sz="1000" u="none" cap="none" strike="noStrike"/>
                        <a:t>Metropolitana Leste</a:t>
                      </a:r>
                      <a:endParaRPr sz="11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68575" marL="68575" anchor="ctr"/>
                </a:tc>
                <a:tc>
                  <a:txBody>
                    <a:bodyPr/>
                    <a:lstStyle/>
                    <a:p>
                      <a:pPr indent="0" lvl="0" marL="0" marR="10795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pt-BR" sz="1000" u="none" cap="none" strike="noStrike"/>
                        <a:t>29/08/2022</a:t>
                      </a:r>
                      <a:endParaRPr sz="11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68575" marL="68575" anchor="ctr"/>
                </a:tc>
              </a:tr>
              <a:tr h="275350">
                <a:tc>
                  <a:txBody>
                    <a:bodyPr/>
                    <a:lstStyle/>
                    <a:p>
                      <a:pPr indent="0" lvl="0" marL="77470" marR="0" rtl="0" algn="l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pt-BR" sz="1000" u="none" cap="none" strike="noStrike"/>
                        <a:t>Zona Oeste e Costa Verde Vetor BR 101 – Sul</a:t>
                      </a:r>
                      <a:endParaRPr sz="11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68575" marL="68575" anchor="ctr"/>
                </a:tc>
                <a:tc>
                  <a:txBody>
                    <a:bodyPr/>
                    <a:lstStyle/>
                    <a:p>
                      <a:pPr indent="0" lvl="0" marL="0" marR="10795" rtl="0" algn="ctr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pt-BR" sz="1000" u="none" cap="none" strike="noStrike"/>
                        <a:t>31/08/2022</a:t>
                      </a:r>
                      <a:endParaRPr sz="11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68575" marL="68575" anchor="ctr"/>
                </a:tc>
              </a:tr>
              <a:tr h="277075">
                <a:tc>
                  <a:txBody>
                    <a:bodyPr/>
                    <a:lstStyle/>
                    <a:p>
                      <a:pPr indent="0" lvl="0" marL="77470" marR="0" rtl="0" algn="l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pt-BR" sz="1000" u="none" cap="none" strike="noStrike"/>
                        <a:t>Capital</a:t>
                      </a:r>
                      <a:endParaRPr sz="11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68575" marL="68575" anchor="ctr"/>
                </a:tc>
                <a:tc>
                  <a:txBody>
                    <a:bodyPr/>
                    <a:lstStyle/>
                    <a:p>
                      <a:pPr indent="0" lvl="0" marL="0" marR="10795" rtl="0" algn="ctr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pt-BR" sz="1000" u="none" cap="none" strike="noStrike"/>
                        <a:t>02/09/2022</a:t>
                      </a:r>
                      <a:endParaRPr sz="11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68575" marL="68575" anchor="ctr"/>
                </a:tc>
              </a:tr>
              <a:tr h="277075">
                <a:tc>
                  <a:txBody>
                    <a:bodyPr/>
                    <a:lstStyle/>
                    <a:p>
                      <a:pPr indent="0" lvl="0" marL="77470" marR="0" rtl="0" algn="l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pt-BR" sz="1000" u="none" cap="none" strike="noStrike"/>
                        <a:t>Baixada Fluminense Vetor BR-040 e BR-116 Norte</a:t>
                      </a:r>
                      <a:endParaRPr sz="11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68575" marL="68575" anchor="ctr"/>
                </a:tc>
                <a:tc>
                  <a:txBody>
                    <a:bodyPr/>
                    <a:lstStyle/>
                    <a:p>
                      <a:pPr indent="0" lvl="0" marL="0" marR="10795" rtl="0" algn="ctr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pt-BR" sz="1000" u="none" cap="none" strike="noStrike"/>
                        <a:t>05/09/2022</a:t>
                      </a:r>
                      <a:endParaRPr sz="11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68575" marL="68575" anchor="ctr"/>
                </a:tc>
              </a:tr>
              <a:tr h="277075">
                <a:tc>
                  <a:txBody>
                    <a:bodyPr/>
                    <a:lstStyle/>
                    <a:p>
                      <a:pPr indent="0" lvl="0" marL="77470" marR="0" rtl="0" algn="l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pt-BR" sz="1000" u="none" cap="none" strike="noStrike"/>
                        <a:t>Baixada Fluminense Vetor BR-116 Sul</a:t>
                      </a:r>
                      <a:endParaRPr sz="11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68575" marL="68575" anchor="ctr"/>
                </a:tc>
                <a:tc>
                  <a:txBody>
                    <a:bodyPr/>
                    <a:lstStyle/>
                    <a:p>
                      <a:pPr indent="0" lvl="0" marL="0" marR="10795" rtl="0" algn="ctr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pt-BR" sz="1000" u="none" cap="none" strike="noStrike"/>
                        <a:t>09/09/2022</a:t>
                      </a:r>
                      <a:endParaRPr sz="11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68575" marL="68575" anchor="ctr"/>
                </a:tc>
              </a:tr>
            </a:tbl>
          </a:graphicData>
        </a:graphic>
      </p:graphicFrame>
      <p:sp>
        <p:nvSpPr>
          <p:cNvPr id="258" name="Google Shape;258;p22"/>
          <p:cNvSpPr/>
          <p:nvPr/>
        </p:nvSpPr>
        <p:spPr>
          <a:xfrm>
            <a:off x="4417496" y="1730642"/>
            <a:ext cx="3357008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b="1" i="0" lang="pt-BR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Cronograma de realização dos workshops regionais</a:t>
            </a:r>
            <a:endParaRPr b="0" i="0" sz="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9" name="Google Shape;259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5421" y="5999319"/>
            <a:ext cx="1701800" cy="1021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504659" y="6016872"/>
            <a:ext cx="3464560" cy="86741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ma imagem contendo Logotipo&#10;&#10;Descrição gerada automaticamente" id="261" name="Google Shape;261;p2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140650" y="368330"/>
            <a:ext cx="1670400" cy="83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6" name="Google Shape;266;p24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67" name="Google Shape;267;p24"/>
          <p:cNvSpPr txBox="1"/>
          <p:nvPr>
            <p:ph type="title"/>
          </p:nvPr>
        </p:nvSpPr>
        <p:spPr>
          <a:xfrm>
            <a:off x="645273" y="302977"/>
            <a:ext cx="105156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None/>
            </a:pPr>
            <a:r>
              <a:rPr b="1" lang="pt-BR" sz="2800">
                <a:solidFill>
                  <a:srgbClr val="13435E"/>
                </a:solidFill>
              </a:rPr>
              <a:t>Realização de Entrevistas</a:t>
            </a:r>
            <a:endParaRPr sz="2800"/>
          </a:p>
        </p:txBody>
      </p:sp>
      <p:sp>
        <p:nvSpPr>
          <p:cNvPr id="268" name="Google Shape;268;p24"/>
          <p:cNvSpPr/>
          <p:nvPr/>
        </p:nvSpPr>
        <p:spPr>
          <a:xfrm>
            <a:off x="645878" y="5208333"/>
            <a:ext cx="11168963" cy="808540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txBody>
          <a:bodyPr anchorCtr="0" anchor="ctr" bIns="36000" lIns="144000" spcFirstLastPara="1" rIns="72000" wrap="square" tIns="36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pt-BR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Entrevistas realizadas pela plataforma ZOOM, entrevistas, com duração média de uma hora,</a:t>
            </a:r>
            <a:endParaRPr b="1" i="0" sz="16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pt-BR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diretamente com stakeholders selecionados e indicados pela Fundação</a:t>
            </a:r>
            <a:endParaRPr b="1" i="0" sz="16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69" name="Google Shape;269;p24"/>
          <p:cNvCxnSpPr/>
          <p:nvPr/>
        </p:nvCxnSpPr>
        <p:spPr>
          <a:xfrm>
            <a:off x="645878" y="5208334"/>
            <a:ext cx="11168963" cy="0"/>
          </a:xfrm>
          <a:prstGeom prst="straightConnector1">
            <a:avLst/>
          </a:prstGeom>
          <a:solidFill>
            <a:srgbClr val="13435E"/>
          </a:solidFill>
          <a:ln cap="flat" cmpd="sng" w="9525">
            <a:solidFill>
              <a:srgbClr val="000000"/>
            </a:solidFill>
            <a:prstDash val="solid"/>
            <a:miter lim="400000"/>
            <a:headEnd len="sm" w="sm" type="none"/>
            <a:tailEnd len="sm" w="sm" type="none"/>
          </a:ln>
        </p:spPr>
      </p:cxnSp>
      <p:sp>
        <p:nvSpPr>
          <p:cNvPr id="270" name="Google Shape;270;p24"/>
          <p:cNvSpPr/>
          <p:nvPr/>
        </p:nvSpPr>
        <p:spPr>
          <a:xfrm>
            <a:off x="645273" y="1446897"/>
            <a:ext cx="10900283" cy="28545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b="0" i="0" lang="pt-BR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 As entrevistas visaram contribuir para o aprofundamento da revisão, percepções e expectativas dos inúmeros atores do setor logístico.</a:t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285750" marR="0" rtl="0" algn="l">
              <a:lnSpc>
                <a:spcPct val="15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b="0" i="0" lang="pt-BR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Foi elaborado um </a:t>
            </a:r>
            <a:r>
              <a:rPr b="1" i="0" lang="pt-BR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Roteiro Básico de Entrevista </a:t>
            </a:r>
            <a:r>
              <a:rPr b="0" i="0" lang="pt-BR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elaborado a partir de documentos disponíveis.</a:t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285750" marR="0" rtl="0" algn="l">
              <a:lnSpc>
                <a:spcPct val="15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b="0" i="0" lang="pt-BR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As entrevistas sempre privilegiaram a experiência e a especificidade de atuação de cada um dos entrevistados.</a:t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285750" marR="0" rtl="0" algn="l">
              <a:lnSpc>
                <a:spcPct val="15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b="0" i="0" lang="pt-BR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Os mesmos atributos utilizados na </a:t>
            </a:r>
            <a:r>
              <a:rPr b="1" i="0" lang="pt-BR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Matriz de Análise de Importância e Performance </a:t>
            </a:r>
            <a:r>
              <a:rPr b="0" i="0" lang="pt-BR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foram importantes balizadores para a discussão. </a:t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1" name="Google Shape;271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5421" y="5999319"/>
            <a:ext cx="1701800" cy="1021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504659" y="6016872"/>
            <a:ext cx="3464560" cy="86741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ma imagem contendo Logotipo&#10;&#10;Descrição gerada automaticamente" id="273" name="Google Shape;273;p2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140650" y="368330"/>
            <a:ext cx="1670400" cy="83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8" name="Google Shape;278;p25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79" name="Google Shape;279;p25"/>
          <p:cNvSpPr/>
          <p:nvPr/>
        </p:nvSpPr>
        <p:spPr>
          <a:xfrm>
            <a:off x="5101924" y="1178376"/>
            <a:ext cx="1417880" cy="405108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28575" lIns="28575" spcFirstLastPara="1" rIns="28575" wrap="square" tIns="2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50"/>
              <a:buFont typeface="Arial"/>
              <a:buNone/>
            </a:pPr>
            <a:r>
              <a:t/>
            </a:r>
            <a:endParaRPr b="0" i="0" sz="22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80" name="Google Shape;280;p25"/>
          <p:cNvGraphicFramePr/>
          <p:nvPr/>
        </p:nvGraphicFramePr>
        <p:xfrm>
          <a:off x="824862" y="1104574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{3362098D-4E52-4181-BFA0-03D16C635997}</a:tableStyleId>
              </a:tblPr>
              <a:tblGrid>
                <a:gridCol w="4006700"/>
                <a:gridCol w="2322750"/>
                <a:gridCol w="3826975"/>
              </a:tblGrid>
              <a:tr h="1782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ADR Lider Vale Médio Paraíba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GE Celma Ltda.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Prefeitura Municipal de Paracambi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</a:tr>
              <a:tr h="1782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Agência Nacional de Transportes Terrestres – ANTT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Geotank - Soluções em Logística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Prefeitura Municipal de Rio Bonito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</a:tr>
              <a:tr h="1782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Aic Guarus Codin - Campos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Grupo Petrópolis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Prefeitura Municipal de São José do Vale do Rio Preto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</a:tr>
              <a:tr h="1782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Albacete Ind. e Com. de Equip. de Lazer Ltda.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Grupo Toniato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Prefeitura Municipal de Teresópolis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</a:tr>
              <a:tr h="1782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Alfa Laval Aalborg Indústria e Comércio Ltda.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Instituto Federal Fluminense - IFF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Sebrae RJ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</a:tr>
              <a:tr h="3004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ArcelorMittal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Jaguar Land Rover América Latina e Caribe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Secretaria de Desenvolvimento Econômico da Prefeitura de Petrópolis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</a:tr>
              <a:tr h="3250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Associação Comercial, Industrial e Agrícola de Teresópolis - ACIAT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Lavor &amp; Lopes Consultores Associados Ltda.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Sindicato das Empresas de Transporte de Cargas de Nova Friburgo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</a:tr>
              <a:tr h="3050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Associação de Comércio Exterior do Brasil - AEB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Log Air Apoio a Empresas Ltda.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Sindicato das Empresas de Transporte de Cargas e Logística do Sul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</a:tr>
              <a:tr h="3050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BSM Engenharia e Serviços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Machado Vianna Comércio e Indústria Ltda.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Fluminense - SulCarj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</a:tr>
              <a:tr h="3250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Câmara Brasileira de Contêineres - CBC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MRS Logística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Sindicato das Empresas de Transportes de Cargas e Logística do Sul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</a:tr>
              <a:tr h="3050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Cimentolandia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Multi-Rio Operações Portuárias S/A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Sindicato dos Operadores Portuários do Município de Itaguaí - Sindopita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</a:tr>
              <a:tr h="3250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Consórcio Intermunicipal de Desenvolvimento da Região Leste Fluminense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Nortec Química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Solenge Soluções em Engenharia Ltda.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</a:tr>
              <a:tr h="3250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EKO Ambiental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NovAmosanta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Stellantis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</a:tr>
              <a:tr h="3004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Federação da Agricultura, Pecuária e Pesca do Estado do Rio de Janeiro –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Paraibuna Embalagens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TechnipFMC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</a:tr>
              <a:tr h="3250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FAERJ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Petrobras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Terminal Portuário de Macaé - TEPOR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</a:tr>
              <a:tr h="1782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Firjan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Polícia Rodoviária Federal - PRF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Universidade Federal Fluminense - UFF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</a:tr>
              <a:tr h="3004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Footprints Logistics Services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Porto do Açu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pt-BR" sz="1000" u="none" cap="none" strike="noStrike">
                          <a:solidFill>
                            <a:srgbClr val="13435E"/>
                          </a:solidFill>
                        </a:rPr>
                        <a:t>Volkswagen Caminhões &amp; Ônibus</a:t>
                      </a:r>
                      <a:endParaRPr b="1" i="0" sz="1000" u="none" cap="none" strike="noStrike">
                        <a:solidFill>
                          <a:srgbClr val="13435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8600" marB="0" marR="8600" marL="8600" anchor="ctr"/>
                </a:tc>
              </a:tr>
            </a:tbl>
          </a:graphicData>
        </a:graphic>
      </p:graphicFrame>
      <p:sp>
        <p:nvSpPr>
          <p:cNvPr id="281" name="Google Shape;281;p25"/>
          <p:cNvSpPr txBox="1"/>
          <p:nvPr/>
        </p:nvSpPr>
        <p:spPr>
          <a:xfrm>
            <a:off x="645273" y="253084"/>
            <a:ext cx="105156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b="1" i="0" lang="pt-BR" sz="2800" u="none" cap="none" strike="noStrik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Amostra de Respondentes</a:t>
            </a:r>
            <a:endParaRPr b="0" i="0" sz="2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2" name="Google Shape;282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5421" y="5999319"/>
            <a:ext cx="1701800" cy="1021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504659" y="6016872"/>
            <a:ext cx="3464560" cy="86741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ma imagem contendo Logotipo&#10;&#10;Descrição gerada automaticamente" id="284" name="Google Shape;284;p2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140650" y="368330"/>
            <a:ext cx="1670400" cy="83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9" name="Google Shape;289;p26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90" name="Google Shape;290;p26"/>
          <p:cNvSpPr txBox="1"/>
          <p:nvPr>
            <p:ph type="title"/>
          </p:nvPr>
        </p:nvSpPr>
        <p:spPr>
          <a:xfrm>
            <a:off x="645273" y="304914"/>
            <a:ext cx="105156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b="1" lang="pt-BR" sz="2800">
                <a:solidFill>
                  <a:srgbClr val="13435E"/>
                </a:solidFill>
              </a:rPr>
              <a:t>Perfil dos Entrevistados</a:t>
            </a:r>
            <a:endParaRPr b="1" sz="1600">
              <a:solidFill>
                <a:srgbClr val="13435E"/>
              </a:solidFill>
            </a:endParaRPr>
          </a:p>
        </p:txBody>
      </p:sp>
      <p:sp>
        <p:nvSpPr>
          <p:cNvPr id="291" name="Google Shape;291;p26"/>
          <p:cNvSpPr/>
          <p:nvPr/>
        </p:nvSpPr>
        <p:spPr>
          <a:xfrm>
            <a:off x="645878" y="5247093"/>
            <a:ext cx="11168963" cy="769779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txBody>
          <a:bodyPr anchorCtr="0" anchor="ctr" bIns="36000" lIns="144000" spcFirstLastPara="1" rIns="72000" wrap="square" tIns="36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pt-BR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No perfil de entrevistados, há uma predominância de Entidades ou Associações setoriais (25,81%), Outras tipificações (24,19%) e Empresas Geradoras de Cargas (25%).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92" name="Google Shape;292;p26"/>
          <p:cNvCxnSpPr/>
          <p:nvPr/>
        </p:nvCxnSpPr>
        <p:spPr>
          <a:xfrm>
            <a:off x="645878" y="5208334"/>
            <a:ext cx="11168963" cy="0"/>
          </a:xfrm>
          <a:prstGeom prst="straightConnector1">
            <a:avLst/>
          </a:prstGeom>
          <a:solidFill>
            <a:srgbClr val="13435E"/>
          </a:solidFill>
          <a:ln cap="flat" cmpd="sng" w="9525">
            <a:solidFill>
              <a:srgbClr val="000000"/>
            </a:solidFill>
            <a:prstDash val="solid"/>
            <a:miter lim="400000"/>
            <a:headEnd len="sm" w="sm" type="none"/>
            <a:tailEnd len="sm" w="sm" type="none"/>
          </a:ln>
        </p:spPr>
      </p:cxnSp>
      <p:sp>
        <p:nvSpPr>
          <p:cNvPr id="293" name="Google Shape;293;p26"/>
          <p:cNvSpPr/>
          <p:nvPr/>
        </p:nvSpPr>
        <p:spPr>
          <a:xfrm>
            <a:off x="877537" y="1575764"/>
            <a:ext cx="5128213" cy="214243"/>
          </a:xfrm>
          <a:prstGeom prst="roundRect">
            <a:avLst>
              <a:gd fmla="val 7677" name="adj"/>
            </a:avLst>
          </a:prstGeom>
          <a:solidFill>
            <a:srgbClr val="144560"/>
          </a:solidFill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/>
          <a:p>
            <a:pPr indent="0" lvl="0" marL="22161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TIPO DE ORGANIZAÇÃO REPRESENTADA</a:t>
            </a:r>
            <a:endParaRPr b="1" i="0" sz="1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4" name="Google Shape;294;p26"/>
          <p:cNvSpPr/>
          <p:nvPr/>
        </p:nvSpPr>
        <p:spPr>
          <a:xfrm>
            <a:off x="6238014" y="1575765"/>
            <a:ext cx="5128213" cy="214243"/>
          </a:xfrm>
          <a:prstGeom prst="roundRect">
            <a:avLst>
              <a:gd fmla="val 7677" name="adj"/>
            </a:avLst>
          </a:prstGeom>
          <a:solidFill>
            <a:srgbClr val="144560"/>
          </a:solidFill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/>
          <a:p>
            <a:pPr indent="0" lvl="0" marL="22161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SETORES REPRESENTADOS</a:t>
            </a:r>
            <a:endParaRPr b="1" i="0" sz="1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Gráfico, Gráfico de pizza  Descrição gerada automaticamente" id="295" name="Google Shape;295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38014" y="1790007"/>
            <a:ext cx="5128213" cy="337956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Gráfico, Gráfico de pizza  Descrição gerada automaticamente" id="296" name="Google Shape;296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77537" y="1801409"/>
            <a:ext cx="5128213" cy="3368167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97" name="Google Shape;297;p2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85421" y="5999319"/>
            <a:ext cx="1701800" cy="1021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Google Shape;298;p2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504659" y="6016872"/>
            <a:ext cx="3464560" cy="86741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ma imagem contendo Logotipo&#10;&#10;Descrição gerada automaticamente" id="299" name="Google Shape;299;p2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0140650" y="368330"/>
            <a:ext cx="1670400" cy="83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4" name="Google Shape;304;p44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05" name="Google Shape;305;p44"/>
          <p:cNvSpPr txBox="1"/>
          <p:nvPr>
            <p:ph type="title"/>
          </p:nvPr>
        </p:nvSpPr>
        <p:spPr>
          <a:xfrm>
            <a:off x="645273" y="302977"/>
            <a:ext cx="105156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b="1" lang="pt-BR" sz="2800">
                <a:solidFill>
                  <a:srgbClr val="13435E"/>
                </a:solidFill>
              </a:rPr>
              <a:t>Matriz de Importância e Performance</a:t>
            </a:r>
            <a:endParaRPr b="1" sz="2800">
              <a:solidFill>
                <a:srgbClr val="13435E"/>
              </a:solidFill>
            </a:endParaRPr>
          </a:p>
        </p:txBody>
      </p:sp>
      <p:sp>
        <p:nvSpPr>
          <p:cNvPr id="306" name="Google Shape;306;p44"/>
          <p:cNvSpPr/>
          <p:nvPr/>
        </p:nvSpPr>
        <p:spPr>
          <a:xfrm>
            <a:off x="645878" y="5247093"/>
            <a:ext cx="11168963" cy="769779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txBody>
          <a:bodyPr anchorCtr="0" anchor="ctr" bIns="36000" lIns="144000" spcFirstLastPara="1" rIns="72000" wrap="square" tIns="36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pt-BR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Os resultados da Matriz de Importância e Performance  indicam a necessidade de concentrar esforços nos seguintes atributos: Segurança Pública, Infraestrutura da Plataforma Logística e Questões Tributárias.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07" name="Google Shape;307;p44"/>
          <p:cNvCxnSpPr/>
          <p:nvPr/>
        </p:nvCxnSpPr>
        <p:spPr>
          <a:xfrm>
            <a:off x="645878" y="5208334"/>
            <a:ext cx="11168963" cy="0"/>
          </a:xfrm>
          <a:prstGeom prst="straightConnector1">
            <a:avLst/>
          </a:prstGeom>
          <a:solidFill>
            <a:srgbClr val="13435E"/>
          </a:solidFill>
          <a:ln cap="flat" cmpd="sng" w="9525">
            <a:solidFill>
              <a:srgbClr val="000000"/>
            </a:solidFill>
            <a:prstDash val="solid"/>
            <a:miter lim="400000"/>
            <a:headEnd len="sm" w="sm" type="none"/>
            <a:tailEnd len="sm" w="sm" type="none"/>
          </a:ln>
        </p:spPr>
      </p:cxnSp>
      <p:pic>
        <p:nvPicPr>
          <p:cNvPr descr="https://lh7-us.googleusercontent.com/oHRH_eZShQ4kDfHhpHARjczQI52MvPwBT6oIxtlryTnF7XupUUpxIiPB3_hdk_ga6nDzdWNHyoUUi2erkx59vxbCjmpQvsLPYb8EfDCX_bAPdChGMZiok4p-tPAQ_pY7jl9EWDR3r5Dzm6lnl0Qwgg=s2048" id="308" name="Google Shape;308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36000" y="1128657"/>
            <a:ext cx="7920000" cy="396875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09" name="Google Shape;309;p44"/>
          <p:cNvSpPr/>
          <p:nvPr/>
        </p:nvSpPr>
        <p:spPr>
          <a:xfrm>
            <a:off x="4254156" y="1315182"/>
            <a:ext cx="1603947" cy="482250"/>
          </a:xfrm>
          <a:prstGeom prst="rect">
            <a:avLst/>
          </a:prstGeom>
          <a:noFill/>
          <a:ln cap="flat" cmpd="sng" w="25400">
            <a:solidFill>
              <a:srgbClr val="FF0000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0" name="Google Shape;310;p4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5421" y="5999319"/>
            <a:ext cx="1701800" cy="1021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" name="Google Shape;311;p4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504659" y="6016872"/>
            <a:ext cx="3464560" cy="86741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ma imagem contendo Logotipo&#10;&#10;Descrição gerada automaticamente" id="312" name="Google Shape;312;p4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140650" y="368330"/>
            <a:ext cx="1670400" cy="83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7" name="Google Shape;317;p51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18" name="Google Shape;318;p51"/>
          <p:cNvSpPr txBox="1"/>
          <p:nvPr>
            <p:ph type="title"/>
          </p:nvPr>
        </p:nvSpPr>
        <p:spPr>
          <a:xfrm>
            <a:off x="645273" y="302977"/>
            <a:ext cx="105156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b="1" lang="pt-BR" sz="2800">
                <a:solidFill>
                  <a:srgbClr val="13435E"/>
                </a:solidFill>
              </a:rPr>
              <a:t>Principais Gargalos</a:t>
            </a:r>
            <a:endParaRPr b="1" sz="2800">
              <a:solidFill>
                <a:srgbClr val="13435E"/>
              </a:solidFill>
            </a:endParaRPr>
          </a:p>
        </p:txBody>
      </p:sp>
      <p:sp>
        <p:nvSpPr>
          <p:cNvPr id="319" name="Google Shape;319;p51"/>
          <p:cNvSpPr/>
          <p:nvPr/>
        </p:nvSpPr>
        <p:spPr>
          <a:xfrm>
            <a:off x="645878" y="5247093"/>
            <a:ext cx="11168963" cy="769779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txBody>
          <a:bodyPr anchorCtr="0" anchor="ctr" bIns="36000" lIns="144000" spcFirstLastPara="1" rIns="72000" wrap="square" tIns="36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pt-BR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Os respondentes indicaram a Segurança Pública (46,94%) como o principal gargalo. A Política Fiscal e a opção Outros¹ complementam este cenário para cerca de 80% dos respondentes.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0" name="Google Shape;320;p51"/>
          <p:cNvSpPr/>
          <p:nvPr/>
        </p:nvSpPr>
        <p:spPr>
          <a:xfrm>
            <a:off x="5101924" y="1178376"/>
            <a:ext cx="1417880" cy="405108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28575" lIns="28575" spcFirstLastPara="1" rIns="28575" wrap="square" tIns="2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50"/>
              <a:buFont typeface="Arial"/>
              <a:buNone/>
            </a:pPr>
            <a:r>
              <a:t/>
            </a:r>
            <a:endParaRPr b="0" i="0" sz="22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21" name="Google Shape;321;p51"/>
          <p:cNvCxnSpPr/>
          <p:nvPr/>
        </p:nvCxnSpPr>
        <p:spPr>
          <a:xfrm>
            <a:off x="645878" y="5208334"/>
            <a:ext cx="11168963" cy="0"/>
          </a:xfrm>
          <a:prstGeom prst="straightConnector1">
            <a:avLst/>
          </a:prstGeom>
          <a:solidFill>
            <a:srgbClr val="13435E"/>
          </a:solidFill>
          <a:ln cap="flat" cmpd="sng" w="9525">
            <a:solidFill>
              <a:srgbClr val="000000"/>
            </a:solidFill>
            <a:prstDash val="solid"/>
            <a:miter lim="400000"/>
            <a:headEnd len="sm" w="sm" type="none"/>
            <a:tailEnd len="sm" w="sm" type="none"/>
          </a:ln>
        </p:spPr>
      </p:cxnSp>
      <p:sp>
        <p:nvSpPr>
          <p:cNvPr id="322" name="Google Shape;322;p51"/>
          <p:cNvSpPr txBox="1"/>
          <p:nvPr/>
        </p:nvSpPr>
        <p:spPr>
          <a:xfrm>
            <a:off x="2423008" y="6218346"/>
            <a:ext cx="6152709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¹ </a:t>
            </a:r>
            <a:r>
              <a:rPr b="0" i="0" lang="pt-BR" sz="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Outros: Falta de opções para traçar rotas, Inexistência de conexões ferroviárias e conexões rodoviárias saturadas, Infraestrutura, Malha rodoferroviária ineficiente, esvaziamento das operações do Galeão, Oferta de voos diretos, navios diretos e frequência de trens para o Vale do Paraíba, etc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3" name="Google Shape;323;p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70053" y="1289404"/>
            <a:ext cx="5652000" cy="3656628"/>
          </a:xfrm>
          <a:prstGeom prst="rect">
            <a:avLst/>
          </a:prstGeom>
          <a:noFill/>
          <a:ln>
            <a:noFill/>
          </a:ln>
        </p:spPr>
      </p:pic>
      <p:sp>
        <p:nvSpPr>
          <p:cNvPr id="324" name="Google Shape;324;p51"/>
          <p:cNvSpPr/>
          <p:nvPr/>
        </p:nvSpPr>
        <p:spPr>
          <a:xfrm>
            <a:off x="2870052" y="1084686"/>
            <a:ext cx="5652000" cy="214243"/>
          </a:xfrm>
          <a:prstGeom prst="roundRect">
            <a:avLst>
              <a:gd fmla="val 7677" name="adj"/>
            </a:avLst>
          </a:prstGeom>
          <a:solidFill>
            <a:srgbClr val="144560"/>
          </a:solidFill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/>
          <a:p>
            <a:pPr indent="0" lvl="0" marL="22161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GARGALO QUE MAIS AFETA A COMPETITIVIDADE</a:t>
            </a:r>
            <a:endParaRPr b="1" i="0" sz="1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25" name="Google Shape;325;p5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5421" y="5999319"/>
            <a:ext cx="1701800" cy="1021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" name="Google Shape;326;p5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504659" y="6016872"/>
            <a:ext cx="3464560" cy="86741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ma imagem contendo Logotipo&#10;&#10;Descrição gerada automaticamente" id="327" name="Google Shape;327;p5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140650" y="368330"/>
            <a:ext cx="1670400" cy="83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oogle Shape;49;p2"/>
          <p:cNvPicPr preferRelativeResize="0"/>
          <p:nvPr/>
        </p:nvPicPr>
        <p:blipFill rotWithShape="1">
          <a:blip r:embed="rId3">
            <a:alphaModFix/>
          </a:blip>
          <a:srcRect b="-2246" l="0" r="0" t="0"/>
          <a:stretch/>
        </p:blipFill>
        <p:spPr>
          <a:xfrm>
            <a:off x="8720418" y="-22090"/>
            <a:ext cx="3335060" cy="3335061"/>
          </a:xfrm>
          <a:prstGeom prst="flowChartDecision">
            <a:avLst/>
          </a:prstGeom>
          <a:noFill/>
          <a:ln>
            <a:noFill/>
          </a:ln>
        </p:spPr>
      </p:pic>
      <p:pic>
        <p:nvPicPr>
          <p:cNvPr id="50" name="Google Shape;50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66024" y="-77019"/>
            <a:ext cx="3271576" cy="3335061"/>
          </a:xfrm>
          <a:prstGeom prst="flowChartDecision">
            <a:avLst/>
          </a:prstGeom>
          <a:noFill/>
          <a:ln>
            <a:noFill/>
          </a:ln>
        </p:spPr>
      </p:pic>
      <p:grpSp>
        <p:nvGrpSpPr>
          <p:cNvPr id="51" name="Google Shape;51;p2"/>
          <p:cNvGrpSpPr/>
          <p:nvPr/>
        </p:nvGrpSpPr>
        <p:grpSpPr>
          <a:xfrm>
            <a:off x="6848226" y="-1851227"/>
            <a:ext cx="7092186" cy="10587581"/>
            <a:chOff x="5285515" y="-1838803"/>
            <a:chExt cx="7651290" cy="11428667"/>
          </a:xfrm>
        </p:grpSpPr>
        <p:pic>
          <p:nvPicPr>
            <p:cNvPr descr="Logo, company name&#10;&#10;Description automatically generated" id="52" name="Google Shape;52;p2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11093777" y="3637552"/>
              <a:ext cx="1097132" cy="10191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3" name="Google Shape;53;p2"/>
            <p:cNvSpPr/>
            <p:nvPr/>
          </p:nvSpPr>
          <p:spPr>
            <a:xfrm>
              <a:off x="5285515" y="2075530"/>
              <a:ext cx="3600000" cy="3600000"/>
            </a:xfrm>
            <a:prstGeom prst="diamond">
              <a:avLst/>
            </a:prstGeom>
            <a:solidFill>
              <a:srgbClr val="2F559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32"/>
                <a:buFont typeface="Arial"/>
                <a:buNone/>
              </a:pPr>
              <a:r>
                <a:t/>
              </a:r>
              <a:endParaRPr b="0" i="0" sz="1632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9336805" y="2094932"/>
              <a:ext cx="3600000" cy="3600000"/>
            </a:xfrm>
            <a:prstGeom prst="diamond">
              <a:avLst/>
            </a:prstGeom>
            <a:solidFill>
              <a:srgbClr val="2F559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32"/>
                <a:buFont typeface="Arial"/>
                <a:buNone/>
              </a:pPr>
              <a:r>
                <a:t/>
              </a:r>
              <a:endParaRPr b="0" i="0" sz="1632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5285515" y="-1838803"/>
              <a:ext cx="3600000" cy="3600000"/>
            </a:xfrm>
            <a:prstGeom prst="diamond">
              <a:avLst/>
            </a:prstGeom>
            <a:solidFill>
              <a:srgbClr val="2F559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32"/>
                <a:buFont typeface="Arial"/>
                <a:buNone/>
              </a:pPr>
              <a:r>
                <a:t/>
              </a:r>
              <a:endParaRPr b="0" i="0" sz="1632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5325641" y="5930518"/>
              <a:ext cx="3559874" cy="3560642"/>
            </a:xfrm>
            <a:prstGeom prst="diamond">
              <a:avLst/>
            </a:prstGeom>
            <a:solidFill>
              <a:srgbClr val="2F559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32"/>
                <a:buFont typeface="Arial"/>
                <a:buNone/>
              </a:pPr>
              <a:r>
                <a:t/>
              </a:r>
              <a:endParaRPr b="0" i="0" sz="1632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9336805" y="-1800000"/>
              <a:ext cx="3600000" cy="3600000"/>
            </a:xfrm>
            <a:prstGeom prst="diamond">
              <a:avLst/>
            </a:prstGeom>
            <a:solidFill>
              <a:srgbClr val="2F559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32"/>
                <a:buFont typeface="Arial"/>
                <a:buNone/>
              </a:pPr>
              <a:r>
                <a:t/>
              </a:r>
              <a:endParaRPr b="0" i="0" sz="1632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9336805" y="5989864"/>
              <a:ext cx="3600000" cy="3600000"/>
            </a:xfrm>
            <a:prstGeom prst="diamond">
              <a:avLst/>
            </a:prstGeom>
            <a:solidFill>
              <a:srgbClr val="2F559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32"/>
                <a:buFont typeface="Arial"/>
                <a:buNone/>
              </a:pPr>
              <a:r>
                <a:t/>
              </a:r>
              <a:endParaRPr b="0" i="0" sz="1632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59" name="Google Shape;59;p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748817" y="3548750"/>
            <a:ext cx="3328198" cy="3414026"/>
          </a:xfrm>
          <a:prstGeom prst="flowChartDecision">
            <a:avLst/>
          </a:prstGeom>
          <a:noFill/>
          <a:ln>
            <a:noFill/>
          </a:ln>
        </p:spPr>
      </p:pic>
      <p:pic>
        <p:nvPicPr>
          <p:cNvPr id="60" name="Google Shape;60;p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066023" y="3588232"/>
            <a:ext cx="3180015" cy="3335061"/>
          </a:xfrm>
          <a:prstGeom prst="flowChartDecision">
            <a:avLst/>
          </a:prstGeom>
          <a:noFill/>
          <a:ln>
            <a:noFill/>
          </a:ln>
        </p:spPr>
      </p:pic>
      <p:sp>
        <p:nvSpPr>
          <p:cNvPr id="61" name="Google Shape;61;p2"/>
          <p:cNvSpPr txBox="1"/>
          <p:nvPr/>
        </p:nvSpPr>
        <p:spPr>
          <a:xfrm>
            <a:off x="976693" y="6312916"/>
            <a:ext cx="3205749" cy="307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pt-BR" sz="1400" u="none" cap="none" strike="noStrike">
                <a:solidFill>
                  <a:srgbClr val="015092"/>
                </a:solidFill>
                <a:latin typeface="Calibri"/>
                <a:ea typeface="Calibri"/>
                <a:cs typeface="Calibri"/>
                <a:sym typeface="Calibri"/>
              </a:rPr>
              <a:t>Rio de Janeiro, 27 de maio de 2025</a:t>
            </a:r>
            <a:endParaRPr b="0" i="0" sz="1200" u="none" cap="none" strike="noStrike">
              <a:solidFill>
                <a:srgbClr val="01509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2"/>
          <p:cNvSpPr txBox="1"/>
          <p:nvPr/>
        </p:nvSpPr>
        <p:spPr>
          <a:xfrm>
            <a:off x="464935" y="4389423"/>
            <a:ext cx="4295442" cy="9232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pt-BR" sz="1800" u="none" cap="none" strike="noStrike">
                <a:solidFill>
                  <a:srgbClr val="014F8F"/>
                </a:solidFill>
                <a:latin typeface="Calibri"/>
                <a:ea typeface="Calibri"/>
                <a:cs typeface="Calibri"/>
                <a:sym typeface="Calibri"/>
              </a:rPr>
              <a:t>Plano Estratégico de Logística e Cargas do Estado do Rio de Janeiro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rgbClr val="014F8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p2"/>
          <p:cNvSpPr txBox="1"/>
          <p:nvPr/>
        </p:nvSpPr>
        <p:spPr>
          <a:xfrm>
            <a:off x="1043408" y="5346315"/>
            <a:ext cx="3072320" cy="369291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pt-BR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Consulta aos </a:t>
            </a:r>
            <a:r>
              <a:rPr b="1" i="1" lang="pt-BR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Stakeholders</a:t>
            </a:r>
            <a:endParaRPr b="0" i="1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Uma imagem contendo Logotipo&#10;&#10;Descrição gerada automaticamente" id="64" name="Google Shape;64;p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08883" y="1483833"/>
            <a:ext cx="4841210" cy="281489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2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09196" y="114201"/>
            <a:ext cx="1701800" cy="1021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2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1960918" y="218537"/>
            <a:ext cx="3464560" cy="8674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2" name="Google Shape;332;p47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33" name="Google Shape;333;p47"/>
          <p:cNvSpPr txBox="1"/>
          <p:nvPr>
            <p:ph type="title"/>
          </p:nvPr>
        </p:nvSpPr>
        <p:spPr>
          <a:xfrm>
            <a:off x="645273" y="302977"/>
            <a:ext cx="105156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b="1" lang="pt-BR" sz="2800">
                <a:solidFill>
                  <a:srgbClr val="13435E"/>
                </a:solidFill>
              </a:rPr>
              <a:t>Avaliação da Plataforma Logística</a:t>
            </a:r>
            <a:endParaRPr b="1" sz="2800">
              <a:solidFill>
                <a:srgbClr val="13435E"/>
              </a:solidFill>
            </a:endParaRPr>
          </a:p>
        </p:txBody>
      </p:sp>
      <p:sp>
        <p:nvSpPr>
          <p:cNvPr id="334" name="Google Shape;334;p47"/>
          <p:cNvSpPr/>
          <p:nvPr/>
        </p:nvSpPr>
        <p:spPr>
          <a:xfrm>
            <a:off x="645878" y="5247093"/>
            <a:ext cx="11168963" cy="769779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txBody>
          <a:bodyPr anchorCtr="0" anchor="ctr" bIns="36000" lIns="144000" spcFirstLastPara="1" rIns="72000" wrap="square" tIns="36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pt-BR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Os stakeholders foram perguntados sobre as três principais inadequações ainda presentes na oferta da Plataforma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pt-BR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Logística. A tabela apresenta a frequência de citações das principais inadequações ainda presentes. 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5" name="Google Shape;335;p47"/>
          <p:cNvSpPr/>
          <p:nvPr/>
        </p:nvSpPr>
        <p:spPr>
          <a:xfrm>
            <a:off x="5101924" y="1178376"/>
            <a:ext cx="1417880" cy="405108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28575" lIns="28575" spcFirstLastPara="1" rIns="28575" wrap="square" tIns="2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50"/>
              <a:buFont typeface="Arial"/>
              <a:buNone/>
            </a:pPr>
            <a:r>
              <a:t/>
            </a:r>
            <a:endParaRPr b="0" i="0" sz="22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36" name="Google Shape;336;p47"/>
          <p:cNvCxnSpPr/>
          <p:nvPr/>
        </p:nvCxnSpPr>
        <p:spPr>
          <a:xfrm>
            <a:off x="645878" y="5208334"/>
            <a:ext cx="11168963" cy="0"/>
          </a:xfrm>
          <a:prstGeom prst="straightConnector1">
            <a:avLst/>
          </a:prstGeom>
          <a:solidFill>
            <a:srgbClr val="13435E"/>
          </a:solidFill>
          <a:ln cap="flat" cmpd="sng" w="9525">
            <a:solidFill>
              <a:srgbClr val="000000"/>
            </a:solidFill>
            <a:prstDash val="solid"/>
            <a:miter lim="400000"/>
            <a:headEnd len="sm" w="sm" type="none"/>
            <a:tailEnd len="sm" w="sm" type="none"/>
          </a:ln>
        </p:spPr>
      </p:cxnSp>
      <p:pic>
        <p:nvPicPr>
          <p:cNvPr descr="https://lh7-us.googleusercontent.com/guR8CTZN1Zo1GZsp3I1r1amp2144HiGPxp7yjKIhNXRqNdgMdTMuDs9yNj3BSDjXjFYIj9DvYdkCtGY_62IrG4beJ4jackN5kHGh0mZMPUqWOpvkifHR459WnOgLvSIzRc2lvBJx45iU3wtqp4NVsQ=s2048" id="337" name="Google Shape;337;p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40130" y="1276350"/>
            <a:ext cx="7534074" cy="3893858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" name="Google Shape;338;p4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5421" y="5999319"/>
            <a:ext cx="1701800" cy="1021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9" name="Google Shape;339;p4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504659" y="6016872"/>
            <a:ext cx="3464560" cy="86741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ma imagem contendo Logotipo&#10;&#10;Descrição gerada automaticamente" id="340" name="Google Shape;340;p4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140650" y="368330"/>
            <a:ext cx="1670400" cy="835200"/>
          </a:xfrm>
          <a:prstGeom prst="rect">
            <a:avLst/>
          </a:prstGeom>
          <a:noFill/>
          <a:ln>
            <a:noFill/>
          </a:ln>
        </p:spPr>
      </p:pic>
      <p:sp>
        <p:nvSpPr>
          <p:cNvPr id="341" name="Google Shape;341;p47"/>
          <p:cNvSpPr txBox="1"/>
          <p:nvPr/>
        </p:nvSpPr>
        <p:spPr>
          <a:xfrm>
            <a:off x="2297940" y="6261077"/>
            <a:ext cx="609600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pt-BR" sz="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¹ Outro: Aeroporto Tom Jobim com malha aeroviária muito reduzida, grande ociosidade e poucos voos internacionais; Falta da Ponte da Integração para o Porto do Açu; Rodovias planejadas, iniciadas e não concluídas</a:t>
            </a:r>
            <a:endParaRPr/>
          </a:p>
        </p:txBody>
      </p:sp>
      <p:sp>
        <p:nvSpPr>
          <p:cNvPr id="342" name="Google Shape;342;p47"/>
          <p:cNvSpPr txBox="1"/>
          <p:nvPr/>
        </p:nvSpPr>
        <p:spPr>
          <a:xfrm>
            <a:off x="2721501" y="4145761"/>
            <a:ext cx="304800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pt-BR" sz="105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¹</a:t>
            </a:r>
            <a:endParaRPr/>
          </a:p>
        </p:txBody>
      </p:sp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55"/>
          <p:cNvSpPr/>
          <p:nvPr/>
        </p:nvSpPr>
        <p:spPr>
          <a:xfrm flipH="1">
            <a:off x="8512683" y="2095989"/>
            <a:ext cx="1523182" cy="363203"/>
          </a:xfrm>
          <a:custGeom>
            <a:rect b="b" l="l" r="r" t="t"/>
            <a:pathLst>
              <a:path extrusionOk="0" h="21600" w="21600">
                <a:moveTo>
                  <a:pt x="21600" y="21600"/>
                </a:moveTo>
                <a:lnTo>
                  <a:pt x="1780" y="21600"/>
                </a:lnTo>
                <a:cubicBezTo>
                  <a:pt x="787" y="21600"/>
                  <a:pt x="0" y="16823"/>
                  <a:pt x="0" y="10800"/>
                </a:cubicBezTo>
                <a:lnTo>
                  <a:pt x="0" y="10800"/>
                </a:lnTo>
                <a:cubicBezTo>
                  <a:pt x="0" y="4777"/>
                  <a:pt x="787" y="0"/>
                  <a:pt x="1780" y="0"/>
                </a:cubicBezTo>
                <a:lnTo>
                  <a:pt x="21600" y="0"/>
                </a:lnTo>
                <a:lnTo>
                  <a:pt x="21600" y="21600"/>
                </a:lnTo>
                <a:close/>
              </a:path>
            </a:pathLst>
          </a:custGeom>
          <a:gradFill>
            <a:gsLst>
              <a:gs pos="0">
                <a:schemeClr val="lt1"/>
              </a:gs>
              <a:gs pos="100000">
                <a:srgbClr val="7F6000"/>
              </a:gs>
            </a:gsLst>
            <a:lin ang="0" scaled="0"/>
          </a:gradFill>
          <a:ln>
            <a:noFill/>
          </a:ln>
        </p:spPr>
        <p:txBody>
          <a:bodyPr anchorCtr="0" anchor="ctr" bIns="28575" lIns="28575" spcFirstLastPara="1" rIns="28575" wrap="square" tIns="2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50"/>
              <a:buFont typeface="Arial"/>
              <a:buNone/>
            </a:pPr>
            <a:r>
              <a:t/>
            </a:r>
            <a:endParaRPr b="0" i="0" sz="225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8" name="Google Shape;348;p55"/>
          <p:cNvSpPr/>
          <p:nvPr/>
        </p:nvSpPr>
        <p:spPr>
          <a:xfrm flipH="1">
            <a:off x="8528563" y="4510470"/>
            <a:ext cx="1140858" cy="363203"/>
          </a:xfrm>
          <a:custGeom>
            <a:rect b="b" l="l" r="r" t="t"/>
            <a:pathLst>
              <a:path extrusionOk="0" h="21600" w="21600">
                <a:moveTo>
                  <a:pt x="21572" y="21600"/>
                </a:moveTo>
                <a:lnTo>
                  <a:pt x="1453" y="21600"/>
                </a:lnTo>
                <a:cubicBezTo>
                  <a:pt x="643" y="21600"/>
                  <a:pt x="0" y="16823"/>
                  <a:pt x="0" y="10800"/>
                </a:cubicBezTo>
                <a:lnTo>
                  <a:pt x="0" y="10800"/>
                </a:lnTo>
                <a:cubicBezTo>
                  <a:pt x="0" y="4777"/>
                  <a:pt x="643" y="0"/>
                  <a:pt x="1453" y="0"/>
                </a:cubicBezTo>
                <a:lnTo>
                  <a:pt x="21600" y="0"/>
                </a:lnTo>
                <a:lnTo>
                  <a:pt x="21600" y="2160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28575" lIns="28575" spcFirstLastPara="1" rIns="28575" wrap="square" tIns="2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50"/>
              <a:buFont typeface="Arial"/>
              <a:buNone/>
            </a:pPr>
            <a:r>
              <a:t/>
            </a:r>
            <a:endParaRPr b="0" i="0" sz="225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49" name="Google Shape;349;p55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50" name="Google Shape;350;p55"/>
          <p:cNvSpPr txBox="1"/>
          <p:nvPr>
            <p:ph type="title"/>
          </p:nvPr>
        </p:nvSpPr>
        <p:spPr>
          <a:xfrm>
            <a:off x="645273" y="302977"/>
            <a:ext cx="105156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ct val="157706"/>
              <a:buFont typeface="Calibri"/>
              <a:buNone/>
            </a:pPr>
            <a:r>
              <a:rPr b="1" lang="pt-BR" sz="3100">
                <a:solidFill>
                  <a:srgbClr val="13435E"/>
                </a:solidFill>
              </a:rPr>
              <a:t>Principais atributos</a:t>
            </a:r>
            <a:br>
              <a:rPr b="1" lang="pt-BR">
                <a:solidFill>
                  <a:srgbClr val="13435E"/>
                </a:solidFill>
              </a:rPr>
            </a:br>
            <a:r>
              <a:rPr b="1" lang="pt-BR" sz="1800">
                <a:solidFill>
                  <a:srgbClr val="13435E"/>
                </a:solidFill>
              </a:rPr>
              <a:t>Comparação com PELC 2014</a:t>
            </a:r>
            <a:endParaRPr sz="2800"/>
          </a:p>
        </p:txBody>
      </p:sp>
      <p:sp>
        <p:nvSpPr>
          <p:cNvPr id="351" name="Google Shape;351;p55"/>
          <p:cNvSpPr/>
          <p:nvPr/>
        </p:nvSpPr>
        <p:spPr>
          <a:xfrm>
            <a:off x="3416356" y="3943794"/>
            <a:ext cx="1597528" cy="363203"/>
          </a:xfrm>
          <a:custGeom>
            <a:rect b="b" l="l" r="r" t="t"/>
            <a:pathLst>
              <a:path extrusionOk="0" h="21600" w="21600">
                <a:moveTo>
                  <a:pt x="21600" y="21600"/>
                </a:moveTo>
                <a:lnTo>
                  <a:pt x="1780" y="21600"/>
                </a:lnTo>
                <a:cubicBezTo>
                  <a:pt x="787" y="21600"/>
                  <a:pt x="0" y="16823"/>
                  <a:pt x="0" y="10800"/>
                </a:cubicBezTo>
                <a:lnTo>
                  <a:pt x="0" y="10800"/>
                </a:lnTo>
                <a:cubicBezTo>
                  <a:pt x="0" y="4777"/>
                  <a:pt x="787" y="0"/>
                  <a:pt x="1780" y="0"/>
                </a:cubicBezTo>
                <a:lnTo>
                  <a:pt x="21600" y="0"/>
                </a:lnTo>
                <a:lnTo>
                  <a:pt x="21600" y="21600"/>
                </a:lnTo>
                <a:close/>
              </a:path>
            </a:pathLst>
          </a:custGeom>
          <a:gradFill>
            <a:gsLst>
              <a:gs pos="0">
                <a:schemeClr val="lt1"/>
              </a:gs>
              <a:gs pos="100000">
                <a:srgbClr val="7F6000"/>
              </a:gs>
            </a:gsLst>
            <a:lin ang="0" scaled="0"/>
          </a:gradFill>
          <a:ln>
            <a:noFill/>
          </a:ln>
        </p:spPr>
        <p:txBody>
          <a:bodyPr anchorCtr="0" anchor="ctr" bIns="28575" lIns="28575" spcFirstLastPara="1" rIns="28575" wrap="square" tIns="2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50"/>
              <a:buFont typeface="Arial"/>
              <a:buNone/>
            </a:pPr>
            <a:r>
              <a:t/>
            </a:r>
            <a:endParaRPr b="0" i="0" sz="225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2" name="Google Shape;352;p55"/>
          <p:cNvSpPr/>
          <p:nvPr/>
        </p:nvSpPr>
        <p:spPr>
          <a:xfrm>
            <a:off x="3349628" y="3270451"/>
            <a:ext cx="1648329" cy="363203"/>
          </a:xfrm>
          <a:custGeom>
            <a:rect b="b" l="l" r="r" t="t"/>
            <a:pathLst>
              <a:path extrusionOk="0" h="21600" w="21600">
                <a:moveTo>
                  <a:pt x="21600" y="21600"/>
                </a:moveTo>
                <a:lnTo>
                  <a:pt x="1376" y="21600"/>
                </a:lnTo>
                <a:cubicBezTo>
                  <a:pt x="609" y="21600"/>
                  <a:pt x="0" y="16823"/>
                  <a:pt x="0" y="10800"/>
                </a:cubicBezTo>
                <a:lnTo>
                  <a:pt x="0" y="10800"/>
                </a:lnTo>
                <a:cubicBezTo>
                  <a:pt x="0" y="4777"/>
                  <a:pt x="609" y="0"/>
                  <a:pt x="1376" y="0"/>
                </a:cubicBezTo>
                <a:lnTo>
                  <a:pt x="21600" y="0"/>
                </a:lnTo>
                <a:lnTo>
                  <a:pt x="21600" y="21600"/>
                </a:lnTo>
                <a:close/>
              </a:path>
            </a:pathLst>
          </a:custGeom>
          <a:gradFill>
            <a:gsLst>
              <a:gs pos="0">
                <a:srgbClr val="F2F2F2"/>
              </a:gs>
              <a:gs pos="100000">
                <a:srgbClr val="0C0C0C"/>
              </a:gs>
            </a:gsLst>
            <a:lin ang="0" scaled="0"/>
          </a:gradFill>
          <a:ln>
            <a:noFill/>
          </a:ln>
        </p:spPr>
        <p:txBody>
          <a:bodyPr anchorCtr="0" anchor="ctr" bIns="28575" lIns="28575" spcFirstLastPara="1" rIns="28575" wrap="square" tIns="2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50"/>
              <a:buFont typeface="Arial"/>
              <a:buNone/>
            </a:pPr>
            <a:r>
              <a:t/>
            </a:r>
            <a:endParaRPr b="0" i="0" sz="225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3" name="Google Shape;353;p55"/>
          <p:cNvSpPr/>
          <p:nvPr/>
        </p:nvSpPr>
        <p:spPr>
          <a:xfrm>
            <a:off x="8518687" y="2683104"/>
            <a:ext cx="1254856" cy="363203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9856" y="0"/>
                </a:lnTo>
                <a:cubicBezTo>
                  <a:pt x="20829" y="0"/>
                  <a:pt x="21600" y="4777"/>
                  <a:pt x="21600" y="10800"/>
                </a:cubicBezTo>
                <a:lnTo>
                  <a:pt x="21600" y="10800"/>
                </a:lnTo>
                <a:cubicBezTo>
                  <a:pt x="21600" y="16823"/>
                  <a:pt x="20829" y="21600"/>
                  <a:pt x="19856" y="21600"/>
                </a:cubicBez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595959"/>
              </a:gs>
              <a:gs pos="100000">
                <a:srgbClr val="0C0C0C"/>
              </a:gs>
            </a:gsLst>
            <a:lin ang="10800000" scaled="0"/>
          </a:gradFill>
          <a:ln>
            <a:noFill/>
          </a:ln>
        </p:spPr>
        <p:txBody>
          <a:bodyPr anchorCtr="0" anchor="ctr" bIns="28575" lIns="28575" spcFirstLastPara="1" rIns="28575" wrap="square" tIns="2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50"/>
              <a:buFont typeface="Arial"/>
              <a:buNone/>
            </a:pPr>
            <a:r>
              <a:t/>
            </a:r>
            <a:endParaRPr b="0" i="0" sz="225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4" name="Google Shape;354;p55"/>
          <p:cNvSpPr/>
          <p:nvPr/>
        </p:nvSpPr>
        <p:spPr>
          <a:xfrm>
            <a:off x="3059324" y="2094061"/>
            <a:ext cx="1934811" cy="363203"/>
          </a:xfrm>
          <a:custGeom>
            <a:rect b="b" l="l" r="r" t="t"/>
            <a:pathLst>
              <a:path extrusionOk="0" h="21600" w="21600">
                <a:moveTo>
                  <a:pt x="21600" y="21600"/>
                </a:moveTo>
                <a:lnTo>
                  <a:pt x="1152" y="21600"/>
                </a:lnTo>
                <a:cubicBezTo>
                  <a:pt x="510" y="21600"/>
                  <a:pt x="0" y="16823"/>
                  <a:pt x="0" y="10800"/>
                </a:cubicBezTo>
                <a:lnTo>
                  <a:pt x="0" y="10800"/>
                </a:lnTo>
                <a:cubicBezTo>
                  <a:pt x="0" y="4777"/>
                  <a:pt x="510" y="0"/>
                  <a:pt x="1152" y="0"/>
                </a:cubicBezTo>
                <a:lnTo>
                  <a:pt x="21600" y="0"/>
                </a:lnTo>
                <a:lnTo>
                  <a:pt x="21600" y="21600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52999">
                <a:srgbClr val="FF0000"/>
              </a:gs>
              <a:gs pos="92000">
                <a:srgbClr val="FF0000"/>
              </a:gs>
              <a:gs pos="100000">
                <a:srgbClr val="C00000"/>
              </a:gs>
            </a:gsLst>
            <a:lin ang="0" scaled="0"/>
          </a:gradFill>
          <a:ln>
            <a:noFill/>
          </a:ln>
        </p:spPr>
        <p:txBody>
          <a:bodyPr anchorCtr="0" anchor="ctr" bIns="28575" lIns="28575" spcFirstLastPara="1" rIns="28575" wrap="square" tIns="2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50"/>
              <a:buFont typeface="Arial"/>
              <a:buNone/>
            </a:pPr>
            <a:r>
              <a:t/>
            </a:r>
            <a:endParaRPr b="0" i="0" sz="225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5" name="Google Shape;355;p55"/>
          <p:cNvSpPr/>
          <p:nvPr/>
        </p:nvSpPr>
        <p:spPr>
          <a:xfrm>
            <a:off x="8537916" y="3337230"/>
            <a:ext cx="1206990" cy="363203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9626" y="0"/>
                </a:lnTo>
                <a:cubicBezTo>
                  <a:pt x="20727" y="0"/>
                  <a:pt x="21600" y="4777"/>
                  <a:pt x="21600" y="10800"/>
                </a:cubicBezTo>
                <a:lnTo>
                  <a:pt x="21600" y="10800"/>
                </a:lnTo>
                <a:cubicBezTo>
                  <a:pt x="21600" y="16823"/>
                  <a:pt x="20727" y="21600"/>
                  <a:pt x="19626" y="21600"/>
                </a:cubicBez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lt1"/>
              </a:gs>
              <a:gs pos="100000">
                <a:srgbClr val="FF0000"/>
              </a:gs>
            </a:gsLst>
            <a:lin ang="10800000" scaled="0"/>
          </a:gradFill>
          <a:ln>
            <a:noFill/>
          </a:ln>
        </p:spPr>
        <p:txBody>
          <a:bodyPr anchorCtr="0" anchor="ctr" bIns="28575" lIns="28575" spcFirstLastPara="1" rIns="28575" wrap="square" tIns="2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50"/>
              <a:buFont typeface="Arial"/>
              <a:buNone/>
            </a:pPr>
            <a:r>
              <a:t/>
            </a:r>
            <a:endParaRPr b="0" i="0" sz="225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6" name="Google Shape;356;p55"/>
          <p:cNvSpPr txBox="1"/>
          <p:nvPr/>
        </p:nvSpPr>
        <p:spPr>
          <a:xfrm>
            <a:off x="3089098" y="2154518"/>
            <a:ext cx="458780" cy="2616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1º</a:t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7" name="Google Shape;357;p55"/>
          <p:cNvSpPr/>
          <p:nvPr/>
        </p:nvSpPr>
        <p:spPr>
          <a:xfrm>
            <a:off x="3152563" y="2668825"/>
            <a:ext cx="1841102" cy="363203"/>
          </a:xfrm>
          <a:custGeom>
            <a:rect b="b" l="l" r="r" t="t"/>
            <a:pathLst>
              <a:path extrusionOk="0" h="21600" w="21600">
                <a:moveTo>
                  <a:pt x="21600" y="21600"/>
                </a:moveTo>
                <a:lnTo>
                  <a:pt x="2302" y="21600"/>
                </a:lnTo>
                <a:cubicBezTo>
                  <a:pt x="1018" y="21600"/>
                  <a:pt x="0" y="16823"/>
                  <a:pt x="0" y="10800"/>
                </a:cubicBezTo>
                <a:lnTo>
                  <a:pt x="0" y="10800"/>
                </a:lnTo>
                <a:cubicBezTo>
                  <a:pt x="0" y="4777"/>
                  <a:pt x="1018" y="0"/>
                  <a:pt x="2302" y="0"/>
                </a:cubicBezTo>
                <a:lnTo>
                  <a:pt x="21600" y="0"/>
                </a:lnTo>
                <a:lnTo>
                  <a:pt x="21600" y="21600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rgbClr val="1E4E79"/>
              </a:gs>
            </a:gsLst>
            <a:lin ang="0" scaled="0"/>
          </a:gradFill>
          <a:ln>
            <a:noFill/>
          </a:ln>
        </p:spPr>
        <p:txBody>
          <a:bodyPr anchorCtr="0" anchor="ctr" bIns="28575" lIns="28575" spcFirstLastPara="1" rIns="28575" wrap="square" tIns="2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50"/>
              <a:buFont typeface="Arial"/>
              <a:buNone/>
            </a:pPr>
            <a:r>
              <a:t/>
            </a:r>
            <a:endParaRPr b="0" i="0" sz="225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8" name="Google Shape;358;p55"/>
          <p:cNvSpPr txBox="1"/>
          <p:nvPr/>
        </p:nvSpPr>
        <p:spPr>
          <a:xfrm>
            <a:off x="3241510" y="2745707"/>
            <a:ext cx="458780" cy="2616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2º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9" name="Google Shape;359;p55"/>
          <p:cNvSpPr/>
          <p:nvPr/>
        </p:nvSpPr>
        <p:spPr>
          <a:xfrm>
            <a:off x="3669998" y="4493995"/>
            <a:ext cx="1327959" cy="363203"/>
          </a:xfrm>
          <a:custGeom>
            <a:rect b="b" l="l" r="r" t="t"/>
            <a:pathLst>
              <a:path extrusionOk="0" h="21600" w="21600">
                <a:moveTo>
                  <a:pt x="21572" y="21600"/>
                </a:moveTo>
                <a:lnTo>
                  <a:pt x="1453" y="21600"/>
                </a:lnTo>
                <a:cubicBezTo>
                  <a:pt x="643" y="21600"/>
                  <a:pt x="0" y="16823"/>
                  <a:pt x="0" y="10800"/>
                </a:cubicBezTo>
                <a:lnTo>
                  <a:pt x="0" y="10800"/>
                </a:lnTo>
                <a:cubicBezTo>
                  <a:pt x="0" y="4777"/>
                  <a:pt x="643" y="0"/>
                  <a:pt x="1453" y="0"/>
                </a:cubicBezTo>
                <a:lnTo>
                  <a:pt x="21600" y="0"/>
                </a:lnTo>
                <a:lnTo>
                  <a:pt x="21600" y="2160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28575" lIns="28575" spcFirstLastPara="1" rIns="28575" wrap="square" tIns="2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50"/>
              <a:buFont typeface="Arial"/>
              <a:buNone/>
            </a:pPr>
            <a:r>
              <a:t/>
            </a:r>
            <a:endParaRPr b="0" i="0" sz="225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0" name="Google Shape;360;p55"/>
          <p:cNvSpPr txBox="1"/>
          <p:nvPr/>
        </p:nvSpPr>
        <p:spPr>
          <a:xfrm>
            <a:off x="3715012" y="4551087"/>
            <a:ext cx="458780" cy="2616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5º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1" name="Google Shape;361;p55"/>
          <p:cNvSpPr txBox="1"/>
          <p:nvPr/>
        </p:nvSpPr>
        <p:spPr>
          <a:xfrm>
            <a:off x="7262664" y="2553807"/>
            <a:ext cx="1320856" cy="50783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b="1" i="0" lang="pt-BR" sz="135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Aspectos operacionais*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2" name="Google Shape;362;p55"/>
          <p:cNvSpPr txBox="1"/>
          <p:nvPr/>
        </p:nvSpPr>
        <p:spPr>
          <a:xfrm>
            <a:off x="7329041" y="3370400"/>
            <a:ext cx="1183642" cy="30008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b="1" i="0" lang="pt-BR" sz="135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Infraestrutura</a:t>
            </a:r>
            <a:endParaRPr b="0" i="0" sz="1400" u="none" cap="none" strike="noStrik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3" name="Google Shape;363;p55"/>
          <p:cNvSpPr txBox="1"/>
          <p:nvPr/>
        </p:nvSpPr>
        <p:spPr>
          <a:xfrm>
            <a:off x="7390491" y="3970766"/>
            <a:ext cx="1058059" cy="30008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b="1" i="0" lang="pt-BR" sz="1350" u="none" cap="none" strike="noStrik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Custos</a:t>
            </a:r>
            <a:endParaRPr b="0" i="0" sz="1400" u="none" cap="none" strike="noStrike">
              <a:solidFill>
                <a:srgbClr val="13435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4" name="Google Shape;364;p55"/>
          <p:cNvSpPr txBox="1"/>
          <p:nvPr/>
        </p:nvSpPr>
        <p:spPr>
          <a:xfrm>
            <a:off x="7329235" y="4460063"/>
            <a:ext cx="1058059" cy="4308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1" i="0" lang="pt-BR" sz="1050" u="none" cap="none" strike="noStrike">
                <a:solidFill>
                  <a:srgbClr val="525252"/>
                </a:solidFill>
                <a:latin typeface="Calibri"/>
                <a:ea typeface="Calibri"/>
                <a:cs typeface="Calibri"/>
                <a:sym typeface="Calibri"/>
              </a:rPr>
              <a:t>Relacionamento Institucional</a:t>
            </a:r>
            <a:endParaRPr b="0" i="0" sz="1400" u="none" cap="none" strike="noStrike">
              <a:solidFill>
                <a:srgbClr val="5252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5" name="Google Shape;365;p55"/>
          <p:cNvSpPr txBox="1"/>
          <p:nvPr/>
        </p:nvSpPr>
        <p:spPr>
          <a:xfrm>
            <a:off x="8512683" y="1676882"/>
            <a:ext cx="2194560" cy="33855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pt-BR" sz="16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Visão atual (2022)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6" name="Google Shape;366;p55"/>
          <p:cNvSpPr txBox="1"/>
          <p:nvPr/>
        </p:nvSpPr>
        <p:spPr>
          <a:xfrm>
            <a:off x="2676289" y="1655550"/>
            <a:ext cx="2334337" cy="33855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pt-BR" sz="16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Visão anterior (2014)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7" name="Google Shape;367;p55"/>
          <p:cNvSpPr txBox="1"/>
          <p:nvPr/>
        </p:nvSpPr>
        <p:spPr>
          <a:xfrm>
            <a:off x="2096592" y="5139779"/>
            <a:ext cx="3953044" cy="2461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* Dificuldade de movimentação de carga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8" name="Google Shape;368;p55"/>
          <p:cNvSpPr/>
          <p:nvPr/>
        </p:nvSpPr>
        <p:spPr>
          <a:xfrm>
            <a:off x="1843532" y="1333922"/>
            <a:ext cx="8504936" cy="287667"/>
          </a:xfrm>
          <a:prstGeom prst="roundRect">
            <a:avLst>
              <a:gd fmla="val 7677" name="adj"/>
            </a:avLst>
          </a:prstGeom>
          <a:solidFill>
            <a:srgbClr val="144560"/>
          </a:solidFill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/>
          <a:p>
            <a:pPr indent="0" lvl="0" marL="22161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pt-BR" sz="16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Ranking dos atributos relevantes para a logística no Estado do Rio de Janeiro</a:t>
            </a:r>
            <a:endParaRPr b="1" i="0" sz="16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9" name="Google Shape;369;p55"/>
          <p:cNvSpPr txBox="1"/>
          <p:nvPr/>
        </p:nvSpPr>
        <p:spPr>
          <a:xfrm>
            <a:off x="3412163" y="4008081"/>
            <a:ext cx="458780" cy="2616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4º</a:t>
            </a:r>
            <a:endParaRPr b="0" i="0" sz="1400" u="none" cap="none" strike="noStrike">
              <a:solidFill>
                <a:srgbClr val="75707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0" name="Google Shape;370;p55"/>
          <p:cNvSpPr txBox="1"/>
          <p:nvPr/>
        </p:nvSpPr>
        <p:spPr>
          <a:xfrm>
            <a:off x="3362846" y="3343496"/>
            <a:ext cx="458780" cy="2616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3º</a:t>
            </a:r>
            <a:endParaRPr b="0" i="0" sz="1400" u="none" cap="none" strike="noStrike">
              <a:solidFill>
                <a:srgbClr val="75707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1" name="Google Shape;371;p55"/>
          <p:cNvSpPr txBox="1"/>
          <p:nvPr/>
        </p:nvSpPr>
        <p:spPr>
          <a:xfrm>
            <a:off x="9471782" y="2722688"/>
            <a:ext cx="458780" cy="2616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2º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2" name="Google Shape;372;p55"/>
          <p:cNvSpPr txBox="1"/>
          <p:nvPr/>
        </p:nvSpPr>
        <p:spPr>
          <a:xfrm>
            <a:off x="9519936" y="3388026"/>
            <a:ext cx="458780" cy="2616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3º</a:t>
            </a:r>
            <a:endParaRPr b="0" i="0" sz="1400" u="none" cap="none" strike="noStrike">
              <a:solidFill>
                <a:srgbClr val="75707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3" name="Google Shape;373;p55"/>
          <p:cNvSpPr txBox="1"/>
          <p:nvPr/>
        </p:nvSpPr>
        <p:spPr>
          <a:xfrm>
            <a:off x="9314763" y="3994955"/>
            <a:ext cx="458780" cy="2616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3,52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4" name="Google Shape;374;p55"/>
          <p:cNvSpPr txBox="1"/>
          <p:nvPr/>
        </p:nvSpPr>
        <p:spPr>
          <a:xfrm>
            <a:off x="9334622" y="4551087"/>
            <a:ext cx="458780" cy="2616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5º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5" name="Google Shape;375;p55"/>
          <p:cNvSpPr txBox="1"/>
          <p:nvPr/>
        </p:nvSpPr>
        <p:spPr>
          <a:xfrm>
            <a:off x="7095047" y="2146166"/>
            <a:ext cx="1340660" cy="30004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b="1" i="0" lang="pt-BR" sz="1350" u="none" cap="none" strike="noStrike">
                <a:solidFill>
                  <a:srgbClr val="7F6000"/>
                </a:solidFill>
                <a:latin typeface="Calibri"/>
                <a:ea typeface="Calibri"/>
                <a:cs typeface="Calibri"/>
                <a:sym typeface="Calibri"/>
              </a:rPr>
              <a:t>Segurança Pública</a:t>
            </a:r>
            <a:endParaRPr b="0" i="0" sz="1400" u="none" cap="none" strike="noStrike">
              <a:solidFill>
                <a:srgbClr val="7F6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6" name="Google Shape;376;p55"/>
          <p:cNvSpPr txBox="1"/>
          <p:nvPr/>
        </p:nvSpPr>
        <p:spPr>
          <a:xfrm>
            <a:off x="9666620" y="2138522"/>
            <a:ext cx="458780" cy="2616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1º</a:t>
            </a:r>
            <a:endParaRPr b="0" i="0" sz="1400" u="none" cap="none" strike="noStrike">
              <a:solidFill>
                <a:srgbClr val="75707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77" name="Google Shape;377;p55"/>
          <p:cNvCxnSpPr/>
          <p:nvPr/>
        </p:nvCxnSpPr>
        <p:spPr>
          <a:xfrm>
            <a:off x="5185918" y="2285409"/>
            <a:ext cx="1886400" cy="1234500"/>
          </a:xfrm>
          <a:prstGeom prst="curvedConnector3">
            <a:avLst>
              <a:gd fmla="val 50000" name="adj1"/>
            </a:avLst>
          </a:prstGeom>
          <a:noFill/>
          <a:ln cap="flat" cmpd="sng" w="76200">
            <a:solidFill>
              <a:srgbClr val="FF0000">
                <a:alpha val="40000"/>
              </a:srgbClr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378" name="Google Shape;378;p55"/>
          <p:cNvSpPr txBox="1"/>
          <p:nvPr/>
        </p:nvSpPr>
        <p:spPr>
          <a:xfrm>
            <a:off x="2144430" y="3198136"/>
            <a:ext cx="1256023" cy="50783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b="1" i="0" lang="pt-BR" sz="135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Aspectos operacionais*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9" name="Google Shape;379;p55"/>
          <p:cNvSpPr txBox="1"/>
          <p:nvPr/>
        </p:nvSpPr>
        <p:spPr>
          <a:xfrm>
            <a:off x="2059793" y="3976303"/>
            <a:ext cx="1340660" cy="30004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b="1" i="0" lang="pt-BR" sz="1350" u="none" cap="none" strike="noStrike">
                <a:solidFill>
                  <a:srgbClr val="7F6000"/>
                </a:solidFill>
                <a:latin typeface="Calibri"/>
                <a:ea typeface="Calibri"/>
                <a:cs typeface="Calibri"/>
                <a:sym typeface="Calibri"/>
              </a:rPr>
              <a:t>Segurança Pública</a:t>
            </a:r>
            <a:endParaRPr b="0" i="0" sz="1400" u="none" cap="none" strike="noStrike">
              <a:solidFill>
                <a:srgbClr val="7F6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0" name="Google Shape;380;p55"/>
          <p:cNvSpPr txBox="1"/>
          <p:nvPr/>
        </p:nvSpPr>
        <p:spPr>
          <a:xfrm>
            <a:off x="2355024" y="4476627"/>
            <a:ext cx="1058059" cy="4308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1" i="0" lang="pt-BR" sz="1050" u="none" cap="none" strike="noStrike">
                <a:solidFill>
                  <a:srgbClr val="525252"/>
                </a:solidFill>
                <a:latin typeface="Calibri"/>
                <a:ea typeface="Calibri"/>
                <a:cs typeface="Calibri"/>
                <a:sym typeface="Calibri"/>
              </a:rPr>
              <a:t>Relacionamento Institucional</a:t>
            </a:r>
            <a:endParaRPr b="0" i="0" sz="1400" u="none" cap="none" strike="noStrike">
              <a:solidFill>
                <a:srgbClr val="5252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1" name="Google Shape;381;p55"/>
          <p:cNvSpPr txBox="1"/>
          <p:nvPr/>
        </p:nvSpPr>
        <p:spPr>
          <a:xfrm>
            <a:off x="1843532" y="2138522"/>
            <a:ext cx="1183642" cy="30008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b="1" i="0" lang="pt-BR" sz="135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Infraestrutura</a:t>
            </a:r>
            <a:endParaRPr b="0" i="0" sz="1400" u="none" cap="none" strike="noStrik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2" name="Google Shape;382;p55"/>
          <p:cNvSpPr txBox="1"/>
          <p:nvPr/>
        </p:nvSpPr>
        <p:spPr>
          <a:xfrm>
            <a:off x="2165854" y="2713684"/>
            <a:ext cx="1058059" cy="30008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b="1" i="0" lang="pt-BR" sz="1350" u="none" cap="none" strike="noStrik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Custos</a:t>
            </a:r>
            <a:endParaRPr b="0" i="0" sz="1400" u="none" cap="none" strike="noStrike">
              <a:solidFill>
                <a:srgbClr val="13435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83" name="Google Shape;383;p55"/>
          <p:cNvCxnSpPr>
            <a:endCxn id="363" idx="1"/>
          </p:cNvCxnSpPr>
          <p:nvPr/>
        </p:nvCxnSpPr>
        <p:spPr>
          <a:xfrm>
            <a:off x="5136891" y="2832007"/>
            <a:ext cx="2253600" cy="1288800"/>
          </a:xfrm>
          <a:prstGeom prst="curvedConnector3">
            <a:avLst>
              <a:gd fmla="val 43802" name="adj1"/>
            </a:avLst>
          </a:prstGeom>
          <a:noFill/>
          <a:ln cap="flat" cmpd="sng" w="76200">
            <a:solidFill>
              <a:srgbClr val="13435E">
                <a:alpha val="40000"/>
              </a:srgbClr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84" name="Google Shape;384;p55"/>
          <p:cNvCxnSpPr>
            <a:endCxn id="361" idx="1"/>
          </p:cNvCxnSpPr>
          <p:nvPr/>
        </p:nvCxnSpPr>
        <p:spPr>
          <a:xfrm flipH="1" rot="10800000">
            <a:off x="5161464" y="2807723"/>
            <a:ext cx="2101200" cy="697500"/>
          </a:xfrm>
          <a:prstGeom prst="curvedConnector3">
            <a:avLst>
              <a:gd fmla="val 50002" name="adj1"/>
            </a:avLst>
          </a:prstGeom>
          <a:noFill/>
          <a:ln cap="flat" cmpd="sng" w="76200">
            <a:solidFill>
              <a:schemeClr val="dk1">
                <a:alpha val="40000"/>
              </a:schemeClr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85" name="Google Shape;385;p55"/>
          <p:cNvCxnSpPr>
            <a:endCxn id="375" idx="1"/>
          </p:cNvCxnSpPr>
          <p:nvPr/>
        </p:nvCxnSpPr>
        <p:spPr>
          <a:xfrm flipH="1" rot="10800000">
            <a:off x="5059247" y="2296187"/>
            <a:ext cx="2035800" cy="1881000"/>
          </a:xfrm>
          <a:prstGeom prst="curvedConnector3">
            <a:avLst>
              <a:gd fmla="val 50002" name="adj1"/>
            </a:avLst>
          </a:prstGeom>
          <a:noFill/>
          <a:ln cap="flat" cmpd="sng" w="76200">
            <a:solidFill>
              <a:srgbClr val="7F6000">
                <a:alpha val="40000"/>
              </a:srgbClr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86" name="Google Shape;386;p55"/>
          <p:cNvCxnSpPr/>
          <p:nvPr/>
        </p:nvCxnSpPr>
        <p:spPr>
          <a:xfrm>
            <a:off x="5161510" y="4673062"/>
            <a:ext cx="1994100" cy="900"/>
          </a:xfrm>
          <a:prstGeom prst="curvedConnector3">
            <a:avLst>
              <a:gd fmla="val 50001" name="adj1"/>
            </a:avLst>
          </a:prstGeom>
          <a:noFill/>
          <a:ln cap="flat" cmpd="sng" w="76200">
            <a:solidFill>
              <a:srgbClr val="646464">
                <a:alpha val="40000"/>
              </a:srgbClr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387" name="Google Shape;387;p55"/>
          <p:cNvSpPr/>
          <p:nvPr/>
        </p:nvSpPr>
        <p:spPr>
          <a:xfrm flipH="1">
            <a:off x="8524924" y="3938500"/>
            <a:ext cx="1129485" cy="363203"/>
          </a:xfrm>
          <a:custGeom>
            <a:rect b="b" l="l" r="r" t="t"/>
            <a:pathLst>
              <a:path extrusionOk="0" h="21600" w="21600">
                <a:moveTo>
                  <a:pt x="21600" y="21600"/>
                </a:moveTo>
                <a:lnTo>
                  <a:pt x="2302" y="21600"/>
                </a:lnTo>
                <a:cubicBezTo>
                  <a:pt x="1018" y="21600"/>
                  <a:pt x="0" y="16823"/>
                  <a:pt x="0" y="10800"/>
                </a:cubicBezTo>
                <a:lnTo>
                  <a:pt x="0" y="10800"/>
                </a:lnTo>
                <a:cubicBezTo>
                  <a:pt x="0" y="4777"/>
                  <a:pt x="1018" y="0"/>
                  <a:pt x="2302" y="0"/>
                </a:cubicBezTo>
                <a:lnTo>
                  <a:pt x="21600" y="0"/>
                </a:lnTo>
                <a:lnTo>
                  <a:pt x="21600" y="21600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rgbClr val="1E4E79"/>
              </a:gs>
            </a:gsLst>
            <a:lin ang="0" scaled="0"/>
          </a:gradFill>
          <a:ln>
            <a:noFill/>
          </a:ln>
        </p:spPr>
        <p:txBody>
          <a:bodyPr anchorCtr="0" anchor="ctr" bIns="28575" lIns="28575" spcFirstLastPara="1" rIns="28575" wrap="square" tIns="2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50"/>
              <a:buFont typeface="Arial"/>
              <a:buNone/>
            </a:pPr>
            <a:r>
              <a:t/>
            </a:r>
            <a:endParaRPr b="0" i="0" sz="225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8" name="Google Shape;388;p55"/>
          <p:cNvSpPr txBox="1"/>
          <p:nvPr/>
        </p:nvSpPr>
        <p:spPr>
          <a:xfrm>
            <a:off x="9352648" y="3968534"/>
            <a:ext cx="458780" cy="2616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4º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89" name="Google Shape;389;p5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5421" y="5999319"/>
            <a:ext cx="1701800" cy="1021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0" name="Google Shape;390;p5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504659" y="6016872"/>
            <a:ext cx="3464560" cy="86741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ma imagem contendo Logotipo&#10;&#10;Descrição gerada automaticamente" id="391" name="Google Shape;391;p5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140650" y="368330"/>
            <a:ext cx="1670400" cy="83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6" name="Google Shape;396;p56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97" name="Google Shape;397;p56"/>
          <p:cNvSpPr txBox="1"/>
          <p:nvPr>
            <p:ph type="title"/>
          </p:nvPr>
        </p:nvSpPr>
        <p:spPr>
          <a:xfrm>
            <a:off x="645273" y="302977"/>
            <a:ext cx="105156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None/>
            </a:pPr>
            <a:r>
              <a:rPr b="1" lang="pt-BR" sz="2800">
                <a:solidFill>
                  <a:srgbClr val="13435E"/>
                </a:solidFill>
              </a:rPr>
              <a:t>Comparação: 2014 – 2022</a:t>
            </a:r>
            <a:endParaRPr sz="2800"/>
          </a:p>
        </p:txBody>
      </p:sp>
      <p:sp>
        <p:nvSpPr>
          <p:cNvPr id="398" name="Google Shape;398;p56"/>
          <p:cNvSpPr/>
          <p:nvPr/>
        </p:nvSpPr>
        <p:spPr>
          <a:xfrm rot="-5400000">
            <a:off x="1376989" y="1183197"/>
            <a:ext cx="3453679" cy="6207651"/>
          </a:xfrm>
          <a:prstGeom prst="rect">
            <a:avLst/>
          </a:prstGeom>
          <a:gradFill>
            <a:gsLst>
              <a:gs pos="0">
                <a:srgbClr val="DBE7E3">
                  <a:alpha val="0"/>
                </a:srgbClr>
              </a:gs>
              <a:gs pos="100000">
                <a:srgbClr val="DBE7E3">
                  <a:alpha val="27843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9" name="Google Shape;399;p56"/>
          <p:cNvSpPr/>
          <p:nvPr/>
        </p:nvSpPr>
        <p:spPr>
          <a:xfrm>
            <a:off x="5421652" y="2307512"/>
            <a:ext cx="6636998" cy="3498949"/>
          </a:xfrm>
          <a:custGeom>
            <a:rect b="b" l="l" r="r" t="t"/>
            <a:pathLst>
              <a:path extrusionOk="0" h="3637043" w="7040168">
                <a:moveTo>
                  <a:pt x="3851848" y="0"/>
                </a:moveTo>
                <a:lnTo>
                  <a:pt x="7040168" y="0"/>
                </a:lnTo>
                <a:lnTo>
                  <a:pt x="7040168" y="3633047"/>
                </a:lnTo>
                <a:lnTo>
                  <a:pt x="4393794" y="3633047"/>
                </a:lnTo>
                <a:lnTo>
                  <a:pt x="4393794" y="3637043"/>
                </a:lnTo>
                <a:lnTo>
                  <a:pt x="0" y="3637043"/>
                </a:lnTo>
                <a:lnTo>
                  <a:pt x="903753" y="3996"/>
                </a:lnTo>
                <a:lnTo>
                  <a:pt x="2284401" y="3996"/>
                </a:lnTo>
                <a:lnTo>
                  <a:pt x="2284401" y="5420"/>
                </a:lnTo>
                <a:lnTo>
                  <a:pt x="3851848" y="542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127000" sx="96000" rotWithShape="0" algn="r" dir="10800000" dist="254000" sy="96000">
              <a:srgbClr val="000000">
                <a:alpha val="27843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00" name="Google Shape;400;p56"/>
          <p:cNvGrpSpPr/>
          <p:nvPr/>
        </p:nvGrpSpPr>
        <p:grpSpPr>
          <a:xfrm>
            <a:off x="2139789" y="1970026"/>
            <a:ext cx="4536503" cy="1290042"/>
            <a:chOff x="675183" y="2334791"/>
            <a:chExt cx="4536503" cy="1290042"/>
          </a:xfrm>
        </p:grpSpPr>
        <p:sp>
          <p:nvSpPr>
            <p:cNvPr id="401" name="Google Shape;401;p56"/>
            <p:cNvSpPr/>
            <p:nvPr/>
          </p:nvSpPr>
          <p:spPr>
            <a:xfrm flipH="1">
              <a:off x="675183" y="2334791"/>
              <a:ext cx="4536503" cy="1290042"/>
            </a:xfrm>
            <a:prstGeom prst="rightArrow">
              <a:avLst>
                <a:gd fmla="val 50000" name="adj1"/>
                <a:gd fmla="val 50000" name="adj2"/>
              </a:avLst>
            </a:prstGeom>
            <a:gradFill>
              <a:gsLst>
                <a:gs pos="0">
                  <a:srgbClr val="DBE7E3"/>
                </a:gs>
                <a:gs pos="57000">
                  <a:srgbClr val="DBE7E3"/>
                </a:gs>
                <a:gs pos="100000">
                  <a:srgbClr val="DBE7E3">
                    <a:alpha val="0"/>
                  </a:srgbClr>
                </a:gs>
              </a:gsLst>
              <a:lin ang="108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2" name="Google Shape;402;p56"/>
            <p:cNvSpPr/>
            <p:nvPr/>
          </p:nvSpPr>
          <p:spPr>
            <a:xfrm>
              <a:off x="985657" y="2762028"/>
              <a:ext cx="3915560" cy="4246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1" i="0" lang="pt-BR" sz="1800" u="none" cap="none" strike="noStrik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2014</a:t>
              </a:r>
              <a:endParaRPr b="1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03" name="Google Shape;403;p56"/>
          <p:cNvGrpSpPr/>
          <p:nvPr/>
        </p:nvGrpSpPr>
        <p:grpSpPr>
          <a:xfrm>
            <a:off x="6110866" y="2157265"/>
            <a:ext cx="4006624" cy="1290043"/>
            <a:chOff x="4733456" y="2334791"/>
            <a:chExt cx="4006624" cy="1290043"/>
          </a:xfrm>
        </p:grpSpPr>
        <p:sp>
          <p:nvSpPr>
            <p:cNvPr id="404" name="Google Shape;404;p56"/>
            <p:cNvSpPr/>
            <p:nvPr/>
          </p:nvSpPr>
          <p:spPr>
            <a:xfrm>
              <a:off x="4733456" y="2334791"/>
              <a:ext cx="4006624" cy="1290043"/>
            </a:xfrm>
            <a:custGeom>
              <a:rect b="b" l="l" r="r" t="t"/>
              <a:pathLst>
                <a:path extrusionOk="0" h="1290043" w="3641823">
                  <a:moveTo>
                    <a:pt x="2996801" y="0"/>
                  </a:moveTo>
                  <a:lnTo>
                    <a:pt x="3321783" y="324982"/>
                  </a:lnTo>
                  <a:lnTo>
                    <a:pt x="3641822" y="645021"/>
                  </a:lnTo>
                  <a:lnTo>
                    <a:pt x="3641823" y="645022"/>
                  </a:lnTo>
                  <a:lnTo>
                    <a:pt x="2996802" y="1290043"/>
                  </a:lnTo>
                  <a:lnTo>
                    <a:pt x="2996802" y="1290041"/>
                  </a:lnTo>
                  <a:lnTo>
                    <a:pt x="2996801" y="1290042"/>
                  </a:lnTo>
                  <a:lnTo>
                    <a:pt x="2996801" y="967533"/>
                  </a:lnTo>
                  <a:lnTo>
                    <a:pt x="0" y="967533"/>
                  </a:lnTo>
                  <a:lnTo>
                    <a:pt x="168081" y="323332"/>
                  </a:lnTo>
                  <a:lnTo>
                    <a:pt x="478232" y="323332"/>
                  </a:lnTo>
                  <a:lnTo>
                    <a:pt x="478232" y="322511"/>
                  </a:lnTo>
                  <a:lnTo>
                    <a:pt x="2996801" y="322511"/>
                  </a:lnTo>
                  <a:close/>
                </a:path>
              </a:pathLst>
            </a:custGeom>
            <a:gradFill>
              <a:gsLst>
                <a:gs pos="0">
                  <a:srgbClr val="FEF0CD"/>
                </a:gs>
                <a:gs pos="39000">
                  <a:srgbClr val="FEF0CD"/>
                </a:gs>
                <a:gs pos="100000">
                  <a:srgbClr val="FEF0CD">
                    <a:alpha val="0"/>
                  </a:srgbClr>
                </a:gs>
              </a:gsLst>
              <a:lin ang="108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5" name="Google Shape;405;p56"/>
            <p:cNvSpPr/>
            <p:nvPr/>
          </p:nvSpPr>
          <p:spPr>
            <a:xfrm>
              <a:off x="4733456" y="2762028"/>
              <a:ext cx="4006624" cy="4246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1" i="0" lang="pt-BR" sz="1800" u="none" cap="none" strike="noStrik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2022</a:t>
              </a:r>
              <a:endParaRPr b="1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06" name="Google Shape;406;p56"/>
          <p:cNvSpPr txBox="1"/>
          <p:nvPr/>
        </p:nvSpPr>
        <p:spPr>
          <a:xfrm>
            <a:off x="2517722" y="3664922"/>
            <a:ext cx="2470173" cy="15696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pt-BR" sz="16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Infraestrutura e Custo são os aspectos mais relevantes apontados pelos  stakeholders</a:t>
            </a:r>
            <a:endParaRPr b="0" i="0" sz="1600" u="none" cap="none" strike="noStrike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7" name="Google Shape;407;p56"/>
          <p:cNvSpPr txBox="1"/>
          <p:nvPr/>
        </p:nvSpPr>
        <p:spPr>
          <a:xfrm>
            <a:off x="2507979" y="3388385"/>
            <a:ext cx="3689677" cy="5847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pt-BR" sz="16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Preocupação com a infraestrutura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600" u="none" cap="none" strike="noStrike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8" name="Google Shape;408;p56"/>
          <p:cNvSpPr txBox="1"/>
          <p:nvPr/>
        </p:nvSpPr>
        <p:spPr>
          <a:xfrm>
            <a:off x="6862934" y="3692188"/>
            <a:ext cx="2470173" cy="15696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6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Segurança Pública e Aspectos Operacionais passaram a ser os fatores mais relevantes</a:t>
            </a:r>
            <a:endParaRPr b="0" i="0" sz="1600" u="none" cap="none" strike="noStrike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9" name="Google Shape;409;p56"/>
          <p:cNvSpPr txBox="1"/>
          <p:nvPr/>
        </p:nvSpPr>
        <p:spPr>
          <a:xfrm>
            <a:off x="6241639" y="3434225"/>
            <a:ext cx="3091469" cy="3385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pt-BR" sz="16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Preocupação com a segurança</a:t>
            </a:r>
            <a:endParaRPr b="1" i="0" sz="1600" u="none" cap="none" strike="noStrike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10" name="Google Shape;410;p5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5421" y="5999319"/>
            <a:ext cx="1701800" cy="1021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1" name="Google Shape;411;p5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504659" y="6016872"/>
            <a:ext cx="3464560" cy="86741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ma imagem contendo Logotipo&#10;&#10;Descrição gerada automaticamente" id="412" name="Google Shape;412;p5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140650" y="368330"/>
            <a:ext cx="1670400" cy="83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7" name="Google Shape;417;p66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18" name="Google Shape;418;p66"/>
          <p:cNvSpPr txBox="1"/>
          <p:nvPr>
            <p:ph type="title"/>
          </p:nvPr>
        </p:nvSpPr>
        <p:spPr>
          <a:xfrm>
            <a:off x="645273" y="302977"/>
            <a:ext cx="105156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b="1" lang="pt-BR" sz="2800">
                <a:solidFill>
                  <a:srgbClr val="13435E"/>
                </a:solidFill>
              </a:rPr>
              <a:t>Nuvem de Palavras (</a:t>
            </a:r>
            <a:r>
              <a:rPr b="1" i="1" lang="pt-BR" sz="2800">
                <a:solidFill>
                  <a:srgbClr val="13435E"/>
                </a:solidFill>
              </a:rPr>
              <a:t>word cloud</a:t>
            </a:r>
            <a:r>
              <a:rPr b="1" lang="pt-BR" sz="2800">
                <a:solidFill>
                  <a:srgbClr val="13435E"/>
                </a:solidFill>
              </a:rPr>
              <a:t>)</a:t>
            </a:r>
            <a:endParaRPr sz="2800"/>
          </a:p>
        </p:txBody>
      </p:sp>
      <p:pic>
        <p:nvPicPr>
          <p:cNvPr id="419" name="Google Shape;419;p6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67076" y="884905"/>
            <a:ext cx="5168740" cy="4934868"/>
          </a:xfrm>
          <a:prstGeom prst="rect">
            <a:avLst/>
          </a:prstGeom>
          <a:noFill/>
          <a:ln>
            <a:noFill/>
          </a:ln>
        </p:spPr>
      </p:pic>
      <p:pic>
        <p:nvPicPr>
          <p:cNvPr id="420" name="Google Shape;420;p6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5421" y="5999319"/>
            <a:ext cx="1701800" cy="1021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1" name="Google Shape;421;p6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504659" y="6016872"/>
            <a:ext cx="3464560" cy="86741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ma imagem contendo Logotipo&#10;&#10;Descrição gerada automaticamente" id="422" name="Google Shape;422;p6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140650" y="368330"/>
            <a:ext cx="1670400" cy="83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huva redobra atenção na Serra do Rio do Rastro" id="427" name="Google Shape;427;p5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16000" y="-15479"/>
            <a:ext cx="11175999" cy="6873479"/>
          </a:xfrm>
          <a:prstGeom prst="rect">
            <a:avLst/>
          </a:prstGeom>
          <a:noFill/>
          <a:ln>
            <a:noFill/>
          </a:ln>
        </p:spPr>
      </p:pic>
      <p:sp>
        <p:nvSpPr>
          <p:cNvPr id="428" name="Google Shape;428;p57"/>
          <p:cNvSpPr/>
          <p:nvPr/>
        </p:nvSpPr>
        <p:spPr>
          <a:xfrm>
            <a:off x="0" y="2444236"/>
            <a:ext cx="12192000" cy="3323946"/>
          </a:xfrm>
          <a:prstGeom prst="rect">
            <a:avLst/>
          </a:prstGeom>
          <a:gradFill>
            <a:gsLst>
              <a:gs pos="0">
                <a:srgbClr val="BF9000">
                  <a:alpha val="70588"/>
                </a:srgbClr>
              </a:gs>
              <a:gs pos="44000">
                <a:srgbClr val="BF9000"/>
              </a:gs>
              <a:gs pos="100000">
                <a:srgbClr val="2A413C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9" name="Google Shape;429;p57"/>
          <p:cNvSpPr txBox="1"/>
          <p:nvPr/>
        </p:nvSpPr>
        <p:spPr>
          <a:xfrm>
            <a:off x="259635" y="2444236"/>
            <a:ext cx="8566865" cy="332394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pt-BR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Problemas na BR-040</a:t>
            </a:r>
            <a:endParaRPr b="1" i="0" sz="20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1" lang="pt-BR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“Falta ou retardo (atraso) nos investimentos necessários para a infraestrutura de acesso regional e local da rodovia BR-040 (Serra de Petrópolis). Neste caso, é importante envolver órgãos judiciais (MP) para haver segurança jurídica para que o novo contrato a ser firmado seja realmente cumprido e que não venha ter aditivos com modificações prejudiciais como ocorreu no contratos anteriores”.</a:t>
            </a:r>
            <a:endParaRPr b="1" i="1" sz="20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ma imagem contendo Logotipo&#10;&#10;Descrição gerada automaticamente" id="430" name="Google Shape;430;p5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712150" y="6022800"/>
            <a:ext cx="1670400" cy="83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erra das Araras pede remodelação urgente - Jornal O Globo" id="435" name="Google Shape;435;p5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11350" y="-2047"/>
            <a:ext cx="10780649" cy="6860047"/>
          </a:xfrm>
          <a:prstGeom prst="rect">
            <a:avLst/>
          </a:prstGeom>
          <a:noFill/>
          <a:ln>
            <a:noFill/>
          </a:ln>
        </p:spPr>
      </p:pic>
      <p:sp>
        <p:nvSpPr>
          <p:cNvPr id="436" name="Google Shape;436;p58"/>
          <p:cNvSpPr/>
          <p:nvPr/>
        </p:nvSpPr>
        <p:spPr>
          <a:xfrm>
            <a:off x="0" y="1767027"/>
            <a:ext cx="12192000" cy="2427021"/>
          </a:xfrm>
          <a:prstGeom prst="rect">
            <a:avLst/>
          </a:prstGeom>
          <a:gradFill>
            <a:gsLst>
              <a:gs pos="0">
                <a:srgbClr val="385623"/>
              </a:gs>
              <a:gs pos="44000">
                <a:srgbClr val="A8D08C"/>
              </a:gs>
              <a:gs pos="100000">
                <a:srgbClr val="2A413C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7" name="Google Shape;437;p58"/>
          <p:cNvSpPr txBox="1"/>
          <p:nvPr/>
        </p:nvSpPr>
        <p:spPr>
          <a:xfrm>
            <a:off x="476932" y="1793431"/>
            <a:ext cx="9592101" cy="19389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1" lang="pt-BR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Eixos Rodoviários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1" lang="pt-BR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Serra das Araras e eixo de Itaboraí são alguns dos lugares que sofrem com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1" lang="pt-BR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constantes engarrafamentos e são muitos sujeitos à acidentes que agravam o problema, em um contexto de limitação de horário de circulação em função da falta de segurança.</a:t>
            </a:r>
            <a:endParaRPr b="1" i="1" sz="20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ma imagem contendo Logotipo&#10;&#10;Descrição gerada automaticamente" id="438" name="Google Shape;438;p5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712150" y="6022800"/>
            <a:ext cx="1670400" cy="83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R-101 continua bloqueada e trânsito de veículos leves é desviado por  Macaé-RJ - Portal Fluminense" id="443" name="Google Shape;443;p6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18416" y="-2047"/>
            <a:ext cx="10273584" cy="6860047"/>
          </a:xfrm>
          <a:prstGeom prst="rect">
            <a:avLst/>
          </a:prstGeom>
          <a:noFill/>
          <a:ln>
            <a:noFill/>
          </a:ln>
        </p:spPr>
      </p:pic>
      <p:sp>
        <p:nvSpPr>
          <p:cNvPr id="444" name="Google Shape;444;p60"/>
          <p:cNvSpPr/>
          <p:nvPr/>
        </p:nvSpPr>
        <p:spPr>
          <a:xfrm>
            <a:off x="0" y="1767027"/>
            <a:ext cx="12192000" cy="2427021"/>
          </a:xfrm>
          <a:prstGeom prst="rect">
            <a:avLst/>
          </a:prstGeom>
          <a:gradFill>
            <a:gsLst>
              <a:gs pos="0">
                <a:srgbClr val="BF9000"/>
              </a:gs>
              <a:gs pos="44000">
                <a:srgbClr val="BF9000"/>
              </a:gs>
              <a:gs pos="100000">
                <a:srgbClr val="2A413C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5" name="Google Shape;445;p60"/>
          <p:cNvSpPr txBox="1"/>
          <p:nvPr/>
        </p:nvSpPr>
        <p:spPr>
          <a:xfrm>
            <a:off x="510067" y="1793431"/>
            <a:ext cx="8293815" cy="19389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pt-BR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BR-101</a:t>
            </a:r>
            <a:endParaRPr b="1" i="0" sz="20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1" lang="pt-BR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“Uma turbina após ser desembarcada no Porto do Açu demorou duas semanas para ser movimentada até Macaé em função de limitações da rodovia”.</a:t>
            </a:r>
            <a:endParaRPr b="1" i="1" sz="20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ma imagem contendo Logotipo&#10;&#10;Descrição gerada automaticamente" id="446" name="Google Shape;446;p6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712150" y="6022800"/>
            <a:ext cx="1670400" cy="83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s://lh3.googleusercontent.com/proxy/XYHo_LrCEJdOj0YgPHG5UGi4YKCuWKbZYzLaUYipENebD_hvN7lGSPG4vtuoiX0LLLCUtJP5c6_VhdT7IW9wcvZzV-AkX1ZPR2gFC9u5zQfH6oNM88sWQw" id="451" name="Google Shape;451;p6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31004" y="-2047"/>
            <a:ext cx="10160995" cy="6860047"/>
          </a:xfrm>
          <a:prstGeom prst="rect">
            <a:avLst/>
          </a:prstGeom>
          <a:noFill/>
          <a:ln>
            <a:noFill/>
          </a:ln>
        </p:spPr>
      </p:pic>
      <p:sp>
        <p:nvSpPr>
          <p:cNvPr id="452" name="Google Shape;452;p62"/>
          <p:cNvSpPr/>
          <p:nvPr/>
        </p:nvSpPr>
        <p:spPr>
          <a:xfrm>
            <a:off x="0" y="1767026"/>
            <a:ext cx="12192000" cy="3138804"/>
          </a:xfrm>
          <a:prstGeom prst="rect">
            <a:avLst/>
          </a:prstGeom>
          <a:gradFill>
            <a:gsLst>
              <a:gs pos="0">
                <a:srgbClr val="1F3864"/>
              </a:gs>
              <a:gs pos="44000">
                <a:srgbClr val="8DA9DB"/>
              </a:gs>
              <a:gs pos="100000">
                <a:srgbClr val="2A413C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3" name="Google Shape;453;p62"/>
          <p:cNvSpPr txBox="1"/>
          <p:nvPr/>
        </p:nvSpPr>
        <p:spPr>
          <a:xfrm>
            <a:off x="521001" y="1878457"/>
            <a:ext cx="7994349" cy="28622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pt-BR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Insegurança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1" lang="pt-BR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“Tanto na região do Cargo Park quanto do Polo GasLub as comunidades do entorno são realmente um estado paralelo, com atuação de milícias e traficantes, com áreas em que o acesso é permitido e que servem de base para as constantes invasões das instalações, basicamente, por bandidos entrando para roubar ferragens e cabos”.</a:t>
            </a:r>
            <a:endParaRPr b="1" i="1" sz="20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ma imagem contendo Logotipo&#10;&#10;Descrição gerada automaticamente" id="454" name="Google Shape;454;p6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712150" y="6022800"/>
            <a:ext cx="1670400" cy="83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estaque no combate ao roubo de cargas, SC é anfitriã em evento de  segurança do TRC - Paulicon Contábil" id="459" name="Google Shape;459;p6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65609" y="-2048"/>
            <a:ext cx="11038399" cy="6860047"/>
          </a:xfrm>
          <a:prstGeom prst="rect">
            <a:avLst/>
          </a:prstGeom>
          <a:noFill/>
          <a:ln>
            <a:noFill/>
          </a:ln>
        </p:spPr>
      </p:pic>
      <p:sp>
        <p:nvSpPr>
          <p:cNvPr id="460" name="Google Shape;460;p64"/>
          <p:cNvSpPr/>
          <p:nvPr/>
        </p:nvSpPr>
        <p:spPr>
          <a:xfrm>
            <a:off x="0" y="2200275"/>
            <a:ext cx="12192000" cy="2251938"/>
          </a:xfrm>
          <a:prstGeom prst="rect">
            <a:avLst/>
          </a:prstGeom>
          <a:gradFill>
            <a:gsLst>
              <a:gs pos="0">
                <a:srgbClr val="548135">
                  <a:alpha val="74117"/>
                </a:srgbClr>
              </a:gs>
              <a:gs pos="44000">
                <a:srgbClr val="A8D08C">
                  <a:alpha val="76078"/>
                </a:srgbClr>
              </a:gs>
              <a:gs pos="100000">
                <a:srgbClr val="2A413C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1" name="Google Shape;461;p64"/>
          <p:cNvSpPr txBox="1"/>
          <p:nvPr/>
        </p:nvSpPr>
        <p:spPr>
          <a:xfrm>
            <a:off x="682926" y="2366952"/>
            <a:ext cx="7994349" cy="19389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pt-BR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Insegurança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1" lang="pt-BR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“Na área de São Gonçalo, devido à insegurança, rotas alternativas e menos eficientes (percursos mais longos) necessitam ser adotadas a fim de minimizar o risco de roubo das cargas.”.</a:t>
            </a:r>
            <a:endParaRPr b="1" i="1" sz="20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ma imagem contendo Logotipo&#10;&#10;Descrição gerada automaticamente" id="462" name="Google Shape;462;p6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712150" y="6022800"/>
            <a:ext cx="1670400" cy="83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bra Serra das Araras" id="467" name="Google Shape;467;p48"/>
          <p:cNvPicPr preferRelativeResize="0"/>
          <p:nvPr/>
        </p:nvPicPr>
        <p:blipFill rotWithShape="1">
          <a:blip r:embed="rId3">
            <a:alphaModFix/>
          </a:blip>
          <a:srcRect b="0" l="6797" r="0" t="0"/>
          <a:stretch/>
        </p:blipFill>
        <p:spPr>
          <a:xfrm>
            <a:off x="828675" y="0"/>
            <a:ext cx="11363325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ma imagem contendo Logotipo&#10;&#10;Descrição gerada automaticamente" id="468" name="Google Shape;468;p4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712150" y="6022800"/>
            <a:ext cx="1670400" cy="835200"/>
          </a:xfrm>
          <a:prstGeom prst="rect">
            <a:avLst/>
          </a:prstGeom>
          <a:noFill/>
          <a:ln>
            <a:noFill/>
          </a:ln>
        </p:spPr>
      </p:pic>
      <p:sp>
        <p:nvSpPr>
          <p:cNvPr id="469" name="Google Shape;469;p48"/>
          <p:cNvSpPr/>
          <p:nvPr/>
        </p:nvSpPr>
        <p:spPr>
          <a:xfrm>
            <a:off x="0" y="2303031"/>
            <a:ext cx="12192000" cy="2251938"/>
          </a:xfrm>
          <a:prstGeom prst="rect">
            <a:avLst/>
          </a:prstGeom>
          <a:gradFill>
            <a:gsLst>
              <a:gs pos="0">
                <a:srgbClr val="548135">
                  <a:alpha val="74117"/>
                </a:srgbClr>
              </a:gs>
              <a:gs pos="44000">
                <a:srgbClr val="A8D08C">
                  <a:alpha val="76078"/>
                </a:srgbClr>
              </a:gs>
              <a:gs pos="100000">
                <a:srgbClr val="2A413C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pt-BR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Insegurança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1" lang="pt-BR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““Já ocorreu de ter 5 / 6 carretas acima da Serra para dormir por lá, para depois descer para poder                                                       fazer a desova no Rio de Janeiro. Ninguém entra no Rio. O motorista já entra no Rio com medo.”</a:t>
            </a:r>
            <a:endParaRPr/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95250" y="0"/>
            <a:ext cx="12001500" cy="6858000"/>
          </a:xfrm>
          <a:prstGeom prst="rect">
            <a:avLst/>
          </a:prstGeom>
          <a:noFill/>
          <a:ln cap="sq" cmpd="thickThin" w="889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pic>
      <p:sp>
        <p:nvSpPr>
          <p:cNvPr id="72" name="Google Shape;72;p1"/>
          <p:cNvSpPr txBox="1"/>
          <p:nvPr/>
        </p:nvSpPr>
        <p:spPr>
          <a:xfrm>
            <a:off x="72570" y="6302253"/>
            <a:ext cx="4981575" cy="58477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pt-BR" sz="3200" u="none" cap="none" strike="noStrike">
                <a:solidFill>
                  <a:srgbClr val="1E4E79"/>
                </a:solidFill>
                <a:latin typeface="Calibri"/>
                <a:ea typeface="Calibri"/>
                <a:cs typeface="Calibri"/>
                <a:sym typeface="Calibri"/>
              </a:rPr>
              <a:t>Visão dos stakeholders</a:t>
            </a:r>
            <a:endParaRPr b="0" i="0" sz="3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Uma imagem contendo Logotipo&#10;&#10;Descrição gerada automaticamente" id="73" name="Google Shape;73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521600" y="-29028"/>
            <a:ext cx="1670400" cy="83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obre o Porto de Angra dos Reis - Portogente" id="474" name="Google Shape;474;p6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99770" y="0"/>
            <a:ext cx="1039222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75" name="Google Shape;475;p68"/>
          <p:cNvSpPr/>
          <p:nvPr/>
        </p:nvSpPr>
        <p:spPr>
          <a:xfrm>
            <a:off x="0" y="1501283"/>
            <a:ext cx="12192000" cy="2427021"/>
          </a:xfrm>
          <a:prstGeom prst="rect">
            <a:avLst/>
          </a:prstGeom>
          <a:gradFill>
            <a:gsLst>
              <a:gs pos="0">
                <a:srgbClr val="ED7D31">
                  <a:alpha val="75686"/>
                </a:srgbClr>
              </a:gs>
              <a:gs pos="44000">
                <a:schemeClr val="accent2"/>
              </a:gs>
              <a:gs pos="100000">
                <a:srgbClr val="2A413C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6" name="Google Shape;476;p68"/>
          <p:cNvSpPr txBox="1"/>
          <p:nvPr/>
        </p:nvSpPr>
        <p:spPr>
          <a:xfrm>
            <a:off x="510067" y="1527687"/>
            <a:ext cx="8293815" cy="24006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pt-BR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Oportunidade: Ferrovia Varginha - Angra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1" lang="pt-BR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“Reativação da ferrovia que liga Varginha (MG) ao porto de Angra dos Reis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1" lang="pt-BR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(RJ) criando um corredor logístico na região para escoamento da produção de café, redução de custos de exportação e oportunidades na logística reversa”.</a:t>
            </a:r>
            <a:endParaRPr b="1" i="1" sz="20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77" name="Google Shape;477;p68"/>
          <p:cNvGrpSpPr/>
          <p:nvPr/>
        </p:nvGrpSpPr>
        <p:grpSpPr>
          <a:xfrm>
            <a:off x="8988642" y="-2047"/>
            <a:ext cx="3215366" cy="2446283"/>
            <a:chOff x="8824234" y="-2047"/>
            <a:chExt cx="3367766" cy="2562230"/>
          </a:xfrm>
        </p:grpSpPr>
        <p:grpSp>
          <p:nvGrpSpPr>
            <p:cNvPr id="478" name="Google Shape;478;p68"/>
            <p:cNvGrpSpPr/>
            <p:nvPr/>
          </p:nvGrpSpPr>
          <p:grpSpPr>
            <a:xfrm>
              <a:off x="8824234" y="-2047"/>
              <a:ext cx="3367766" cy="2562230"/>
              <a:chOff x="8824234" y="-2047"/>
              <a:chExt cx="3367766" cy="2562230"/>
            </a:xfrm>
          </p:grpSpPr>
          <p:sp>
            <p:nvSpPr>
              <p:cNvPr id="479" name="Google Shape;479;p68"/>
              <p:cNvSpPr/>
              <p:nvPr/>
            </p:nvSpPr>
            <p:spPr>
              <a:xfrm>
                <a:off x="10507891" y="876074"/>
                <a:ext cx="1684109" cy="1684109"/>
              </a:xfrm>
              <a:custGeom>
                <a:rect b="b" l="l" r="r" t="t"/>
                <a:pathLst>
                  <a:path extrusionOk="0" h="1684109" w="1684109">
                    <a:moveTo>
                      <a:pt x="0" y="0"/>
                    </a:moveTo>
                    <a:lnTo>
                      <a:pt x="1684109" y="0"/>
                    </a:lnTo>
                    <a:lnTo>
                      <a:pt x="1684109" y="1684109"/>
                    </a:lnTo>
                    <a:lnTo>
                      <a:pt x="0" y="1684109"/>
                    </a:lnTo>
                    <a:close/>
                  </a:path>
                </a:pathLst>
              </a:custGeom>
              <a:solidFill>
                <a:schemeClr val="accent3">
                  <a:alpha val="20000"/>
                </a:scheme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0" name="Google Shape;480;p68"/>
              <p:cNvSpPr/>
              <p:nvPr/>
            </p:nvSpPr>
            <p:spPr>
              <a:xfrm>
                <a:off x="8824234" y="-2047"/>
                <a:ext cx="1684109" cy="893087"/>
              </a:xfrm>
              <a:custGeom>
                <a:rect b="b" l="l" r="r" t="t"/>
                <a:pathLst>
                  <a:path extrusionOk="0" h="1684109" w="1684109">
                    <a:moveTo>
                      <a:pt x="0" y="0"/>
                    </a:moveTo>
                    <a:lnTo>
                      <a:pt x="1684109" y="0"/>
                    </a:lnTo>
                    <a:lnTo>
                      <a:pt x="1684109" y="1684109"/>
                    </a:lnTo>
                    <a:lnTo>
                      <a:pt x="0" y="1684109"/>
                    </a:lnTo>
                    <a:close/>
                  </a:path>
                </a:pathLst>
              </a:custGeom>
              <a:solidFill>
                <a:schemeClr val="accent2">
                  <a:alpha val="28235"/>
                </a:scheme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81" name="Google Shape;481;p68"/>
            <p:cNvSpPr/>
            <p:nvPr/>
          </p:nvSpPr>
          <p:spPr>
            <a:xfrm flipH="1" rot="10800000">
              <a:off x="9573254" y="112228"/>
              <a:ext cx="1855359" cy="1855359"/>
            </a:xfrm>
            <a:prstGeom prst="rect">
              <a:avLst/>
            </a:prstGeom>
            <a:solidFill>
              <a:schemeClr val="dk1">
                <a:alpha val="9411"/>
              </a:schemeClr>
            </a:solidFill>
            <a:ln cap="flat" cmpd="sng" w="12700">
              <a:solidFill>
                <a:srgbClr val="B4840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descr="Uma imagem contendo Logotipo&#10;&#10;Descrição gerada automaticamente" id="482" name="Google Shape;482;p6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712150" y="6022800"/>
            <a:ext cx="1670400" cy="83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7" name="Google Shape;487;p178"/>
          <p:cNvPicPr preferRelativeResize="0"/>
          <p:nvPr/>
        </p:nvPicPr>
        <p:blipFill rotWithShape="1">
          <a:blip r:embed="rId3">
            <a:alphaModFix/>
          </a:blip>
          <a:srcRect b="8235" l="4290" r="7078" t="0"/>
          <a:stretch/>
        </p:blipFill>
        <p:spPr>
          <a:xfrm>
            <a:off x="3676649" y="888727"/>
            <a:ext cx="8527359" cy="5862217"/>
          </a:xfrm>
          <a:prstGeom prst="rect">
            <a:avLst/>
          </a:prstGeom>
          <a:noFill/>
          <a:ln>
            <a:noFill/>
          </a:ln>
        </p:spPr>
      </p:pic>
      <p:sp>
        <p:nvSpPr>
          <p:cNvPr id="488" name="Google Shape;488;p178"/>
          <p:cNvSpPr/>
          <p:nvPr/>
        </p:nvSpPr>
        <p:spPr>
          <a:xfrm>
            <a:off x="0" y="1767027"/>
            <a:ext cx="12192000" cy="2427021"/>
          </a:xfrm>
          <a:prstGeom prst="rect">
            <a:avLst/>
          </a:prstGeom>
          <a:gradFill>
            <a:gsLst>
              <a:gs pos="0">
                <a:srgbClr val="8DA9DB"/>
              </a:gs>
              <a:gs pos="44000">
                <a:schemeClr val="accent1"/>
              </a:gs>
              <a:gs pos="100000">
                <a:srgbClr val="2A413C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9" name="Google Shape;489;p178"/>
          <p:cNvSpPr txBox="1"/>
          <p:nvPr/>
        </p:nvSpPr>
        <p:spPr>
          <a:xfrm>
            <a:off x="693119" y="2011061"/>
            <a:ext cx="7705199" cy="19389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pt-BR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Expectativas em relação ao PELC/RJ 2045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1" lang="pt-BR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“Beneficiar os stakeholders de forma a tornar mais eficiente a cadeia logística e, consequentemente, estimular o desenvolvimento econômico do Estado”.</a:t>
            </a:r>
            <a:endParaRPr b="1" i="1" sz="20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3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4" name="Google Shape;494;p49"/>
          <p:cNvPicPr preferRelativeResize="0"/>
          <p:nvPr/>
        </p:nvPicPr>
        <p:blipFill rotWithShape="1">
          <a:blip r:embed="rId3">
            <a:alphaModFix/>
          </a:blip>
          <a:srcRect b="8235" l="4290" r="7078" t="0"/>
          <a:stretch/>
        </p:blipFill>
        <p:spPr>
          <a:xfrm>
            <a:off x="-1" y="1876425"/>
            <a:ext cx="7296151" cy="5004696"/>
          </a:xfrm>
          <a:prstGeom prst="rect">
            <a:avLst/>
          </a:prstGeom>
          <a:noFill/>
          <a:ln>
            <a:noFill/>
          </a:ln>
        </p:spPr>
      </p:pic>
      <p:sp>
        <p:nvSpPr>
          <p:cNvPr id="495" name="Google Shape;495;p49"/>
          <p:cNvSpPr/>
          <p:nvPr/>
        </p:nvSpPr>
        <p:spPr>
          <a:xfrm>
            <a:off x="0" y="1018904"/>
            <a:ext cx="12192000" cy="2038621"/>
          </a:xfrm>
          <a:prstGeom prst="rect">
            <a:avLst/>
          </a:prstGeom>
          <a:gradFill>
            <a:gsLst>
              <a:gs pos="0">
                <a:srgbClr val="8DA9DB"/>
              </a:gs>
              <a:gs pos="44000">
                <a:schemeClr val="accent1"/>
              </a:gs>
              <a:gs pos="100000">
                <a:srgbClr val="2A413C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6" name="Google Shape;496;p49"/>
          <p:cNvSpPr txBox="1"/>
          <p:nvPr/>
        </p:nvSpPr>
        <p:spPr>
          <a:xfrm>
            <a:off x="559769" y="1262938"/>
            <a:ext cx="8879506" cy="14772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pt-BR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Expectativas em relação ao PELC/RJ 2045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1" lang="pt-BR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"Ampliar a segurança das pessoas e dos veículos que trafegam nas estradas e fiscalização no transporte de cargas, minimizando riscos e evitando acidentes”.</a:t>
            </a:r>
            <a:endParaRPr b="1" i="1" sz="20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ontrato obriga MRS a investir em preservação ferroviária - 29/07/2022 -  Sobre Trilhos - Folha" id="501" name="Google Shape;501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92559" y="4651152"/>
            <a:ext cx="5371677" cy="208878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2" name="Google Shape;502;p4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1536" y="2336139"/>
            <a:ext cx="2453798" cy="218572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Vast Infraestrutura supera recordes no Porto do Açu com operações de  transbordo de petróleo - Petrosolgas" id="503" name="Google Shape;503;p4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743683" y="159337"/>
            <a:ext cx="2020553" cy="204452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R-101: nova concessionária começa a operar a Rio-Santos - Jornal Atual" id="504" name="Google Shape;504;p4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723295" y="2336139"/>
            <a:ext cx="2414762" cy="218369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orto de Angra dos Reis" id="505" name="Google Shape;505;p4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31536" y="4654143"/>
            <a:ext cx="2183959" cy="2082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ssinatura do contrato da BR-116/101/RJ/SP está prevista para 1º/2 -  Revista Caminhoneiro | Portal de Notícias sobre Transporte Rodoviário de  Cargas" id="506" name="Google Shape;506;p4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31535" y="159337"/>
            <a:ext cx="5502385" cy="206189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rco Metropolitano " id="507" name="Google Shape;507;p4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5276018" y="2333149"/>
            <a:ext cx="2488218" cy="2186681"/>
          </a:xfrm>
          <a:prstGeom prst="rect">
            <a:avLst/>
          </a:prstGeom>
          <a:noFill/>
          <a:ln>
            <a:noFill/>
          </a:ln>
        </p:spPr>
      </p:pic>
      <p:pic>
        <p:nvPicPr>
          <p:cNvPr id="508" name="Google Shape;508;p41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8486775" y="6179894"/>
            <a:ext cx="1193588" cy="7731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09" name="Google Shape;509;p41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9799440" y="6332694"/>
            <a:ext cx="2392559" cy="52530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ma imagem contendo Logotipo&#10;&#10;Descrição gerada automaticamente" id="510" name="Google Shape;510;p41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8765627" y="2067036"/>
            <a:ext cx="3070237" cy="20618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4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" name="Google Shape;515;p5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16" name="Google Shape;516;p50"/>
          <p:cNvSpPr txBox="1"/>
          <p:nvPr/>
        </p:nvSpPr>
        <p:spPr>
          <a:xfrm>
            <a:off x="2002052" y="613685"/>
            <a:ext cx="8065971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pt-BR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Obrigado!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8" name="Google Shape;78;p8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79" name="Google Shape;79;p8"/>
          <p:cNvSpPr txBox="1"/>
          <p:nvPr>
            <p:ph type="title"/>
          </p:nvPr>
        </p:nvSpPr>
        <p:spPr>
          <a:xfrm>
            <a:off x="645273" y="302977"/>
            <a:ext cx="105156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b="1" lang="pt-BR" sz="2800">
                <a:solidFill>
                  <a:srgbClr val="13435E"/>
                </a:solidFill>
              </a:rPr>
              <a:t>Visão dos stakeholders</a:t>
            </a:r>
            <a:endParaRPr b="1" sz="2800">
              <a:solidFill>
                <a:srgbClr val="13435E"/>
              </a:solidFill>
            </a:endParaRPr>
          </a:p>
        </p:txBody>
      </p:sp>
      <p:sp>
        <p:nvSpPr>
          <p:cNvPr id="80" name="Google Shape;80;p8"/>
          <p:cNvSpPr/>
          <p:nvPr/>
        </p:nvSpPr>
        <p:spPr>
          <a:xfrm>
            <a:off x="645878" y="5247093"/>
            <a:ext cx="11168963" cy="769779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txBody>
          <a:bodyPr anchorCtr="0" anchor="ctr" bIns="36000" lIns="144000" spcFirstLastPara="1" rIns="72000" wrap="square" tIns="36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pt-BR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Identificação de (novos) gargalos e levantamento de alternativas e melhorias para temas pertinentes da logística fluminense 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8"/>
          <p:cNvSpPr/>
          <p:nvPr/>
        </p:nvSpPr>
        <p:spPr>
          <a:xfrm>
            <a:off x="5101924" y="1178376"/>
            <a:ext cx="1417880" cy="405108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28575" lIns="28575" spcFirstLastPara="1" rIns="28575" wrap="square" tIns="2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50"/>
              <a:buFont typeface="Arial"/>
              <a:buNone/>
            </a:pPr>
            <a:r>
              <a:t/>
            </a:r>
            <a:endParaRPr b="0" i="0" sz="22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82" name="Google Shape;82;p8"/>
          <p:cNvCxnSpPr/>
          <p:nvPr/>
        </p:nvCxnSpPr>
        <p:spPr>
          <a:xfrm>
            <a:off x="645878" y="5208334"/>
            <a:ext cx="11168963" cy="0"/>
          </a:xfrm>
          <a:prstGeom prst="straightConnector1">
            <a:avLst/>
          </a:prstGeom>
          <a:solidFill>
            <a:srgbClr val="13435E"/>
          </a:solidFill>
          <a:ln cap="flat" cmpd="sng" w="9525">
            <a:solidFill>
              <a:srgbClr val="000000"/>
            </a:solidFill>
            <a:prstDash val="solid"/>
            <a:miter lim="400000"/>
            <a:headEnd len="sm" w="sm" type="none"/>
            <a:tailEnd len="sm" w="sm" type="none"/>
          </a:ln>
        </p:spPr>
      </p:cxnSp>
      <p:grpSp>
        <p:nvGrpSpPr>
          <p:cNvPr id="83" name="Google Shape;83;p8"/>
          <p:cNvGrpSpPr/>
          <p:nvPr/>
        </p:nvGrpSpPr>
        <p:grpSpPr>
          <a:xfrm>
            <a:off x="1082347" y="1640308"/>
            <a:ext cx="7175156" cy="3318600"/>
            <a:chOff x="248049" y="11768"/>
            <a:chExt cx="7175156" cy="3318600"/>
          </a:xfrm>
        </p:grpSpPr>
        <p:sp>
          <p:nvSpPr>
            <p:cNvPr id="84" name="Google Shape;84;p8"/>
            <p:cNvSpPr/>
            <p:nvPr/>
          </p:nvSpPr>
          <p:spPr>
            <a:xfrm>
              <a:off x="248049" y="11768"/>
              <a:ext cx="1664804" cy="998882"/>
            </a:xfrm>
            <a:prstGeom prst="rect">
              <a:avLst/>
            </a:prstGeom>
            <a:solidFill>
              <a:srgbClr val="13435E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" name="Google Shape;85;p8"/>
            <p:cNvSpPr txBox="1"/>
            <p:nvPr/>
          </p:nvSpPr>
          <p:spPr>
            <a:xfrm>
              <a:off x="248049" y="11768"/>
              <a:ext cx="1664804" cy="99888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0950" lIns="60950" spcFirstLastPara="1" rIns="60950" wrap="square" tIns="609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pt-BR" sz="16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Custos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" name="Google Shape;86;p8"/>
            <p:cNvSpPr/>
            <p:nvPr/>
          </p:nvSpPr>
          <p:spPr>
            <a:xfrm>
              <a:off x="2079334" y="11768"/>
              <a:ext cx="1664804" cy="998882"/>
            </a:xfrm>
            <a:prstGeom prst="rect">
              <a:avLst/>
            </a:prstGeom>
            <a:solidFill>
              <a:srgbClr val="13435E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" name="Google Shape;87;p8"/>
            <p:cNvSpPr txBox="1"/>
            <p:nvPr/>
          </p:nvSpPr>
          <p:spPr>
            <a:xfrm>
              <a:off x="2079334" y="11768"/>
              <a:ext cx="1664804" cy="99888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0950" lIns="60950" spcFirstLastPara="1" rIns="60950" wrap="square" tIns="609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pt-BR" sz="16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Infraestrutura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" name="Google Shape;88;p8"/>
            <p:cNvSpPr/>
            <p:nvPr/>
          </p:nvSpPr>
          <p:spPr>
            <a:xfrm>
              <a:off x="3910618" y="11768"/>
              <a:ext cx="1664804" cy="998882"/>
            </a:xfrm>
            <a:prstGeom prst="rect">
              <a:avLst/>
            </a:prstGeom>
            <a:solidFill>
              <a:srgbClr val="13435E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" name="Google Shape;89;p8"/>
            <p:cNvSpPr txBox="1"/>
            <p:nvPr/>
          </p:nvSpPr>
          <p:spPr>
            <a:xfrm>
              <a:off x="3910618" y="11768"/>
              <a:ext cx="1664804" cy="99888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0950" lIns="60950" spcFirstLastPara="1" rIns="60950" wrap="square" tIns="609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pt-BR" sz="16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Burocracia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8"/>
            <p:cNvSpPr/>
            <p:nvPr/>
          </p:nvSpPr>
          <p:spPr>
            <a:xfrm>
              <a:off x="5741903" y="11768"/>
              <a:ext cx="1664804" cy="998882"/>
            </a:xfrm>
            <a:prstGeom prst="rect">
              <a:avLst/>
            </a:prstGeom>
            <a:solidFill>
              <a:srgbClr val="13435E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8"/>
            <p:cNvSpPr txBox="1"/>
            <p:nvPr/>
          </p:nvSpPr>
          <p:spPr>
            <a:xfrm>
              <a:off x="5741903" y="11768"/>
              <a:ext cx="1664804" cy="99888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0950" lIns="60950" spcFirstLastPara="1" rIns="60950" wrap="square" tIns="609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pt-BR" sz="16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Tributação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8"/>
            <p:cNvSpPr/>
            <p:nvPr/>
          </p:nvSpPr>
          <p:spPr>
            <a:xfrm>
              <a:off x="264548" y="1166123"/>
              <a:ext cx="1664804" cy="998882"/>
            </a:xfrm>
            <a:prstGeom prst="rect">
              <a:avLst/>
            </a:prstGeom>
            <a:solidFill>
              <a:srgbClr val="13435E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" name="Google Shape;93;p8"/>
            <p:cNvSpPr txBox="1"/>
            <p:nvPr/>
          </p:nvSpPr>
          <p:spPr>
            <a:xfrm>
              <a:off x="264548" y="1166123"/>
              <a:ext cx="1664804" cy="99888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0950" lIns="60950" spcFirstLastPara="1" rIns="60950" wrap="square" tIns="609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pt-BR" sz="16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Relacionamento Institucional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" name="Google Shape;94;p8"/>
            <p:cNvSpPr/>
            <p:nvPr/>
          </p:nvSpPr>
          <p:spPr>
            <a:xfrm>
              <a:off x="2095832" y="1166123"/>
              <a:ext cx="1664804" cy="998882"/>
            </a:xfrm>
            <a:prstGeom prst="rect">
              <a:avLst/>
            </a:prstGeom>
            <a:solidFill>
              <a:srgbClr val="13435E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" name="Google Shape;95;p8"/>
            <p:cNvSpPr txBox="1"/>
            <p:nvPr/>
          </p:nvSpPr>
          <p:spPr>
            <a:xfrm>
              <a:off x="2095832" y="1166123"/>
              <a:ext cx="1664804" cy="99888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0950" lIns="60950" spcFirstLastPara="1" rIns="60950" wrap="square" tIns="609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pt-BR" sz="16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Segurança Pública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" name="Google Shape;96;p8"/>
            <p:cNvSpPr/>
            <p:nvPr/>
          </p:nvSpPr>
          <p:spPr>
            <a:xfrm>
              <a:off x="3927117" y="1166123"/>
              <a:ext cx="1664804" cy="998882"/>
            </a:xfrm>
            <a:prstGeom prst="rect">
              <a:avLst/>
            </a:prstGeom>
            <a:solidFill>
              <a:srgbClr val="13435E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" name="Google Shape;97;p8"/>
            <p:cNvSpPr txBox="1"/>
            <p:nvPr/>
          </p:nvSpPr>
          <p:spPr>
            <a:xfrm>
              <a:off x="3927117" y="1166123"/>
              <a:ext cx="1664804" cy="99888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0950" lIns="60950" spcFirstLastPara="1" rIns="60950" wrap="square" tIns="609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pt-BR" sz="16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Armazenagem de Cargas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" name="Google Shape;98;p8"/>
            <p:cNvSpPr/>
            <p:nvPr/>
          </p:nvSpPr>
          <p:spPr>
            <a:xfrm>
              <a:off x="5741903" y="1177131"/>
              <a:ext cx="1664804" cy="998882"/>
            </a:xfrm>
            <a:prstGeom prst="rect">
              <a:avLst/>
            </a:prstGeom>
            <a:solidFill>
              <a:srgbClr val="13435E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" name="Google Shape;99;p8"/>
            <p:cNvSpPr txBox="1"/>
            <p:nvPr/>
          </p:nvSpPr>
          <p:spPr>
            <a:xfrm>
              <a:off x="5741903" y="1177131"/>
              <a:ext cx="1664804" cy="99888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0950" lIns="60950" spcFirstLastPara="1" rIns="60950" wrap="square" tIns="609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pt-BR" sz="16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Regulação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" name="Google Shape;100;p8"/>
            <p:cNvSpPr/>
            <p:nvPr/>
          </p:nvSpPr>
          <p:spPr>
            <a:xfrm>
              <a:off x="264548" y="2331486"/>
              <a:ext cx="1664804" cy="998882"/>
            </a:xfrm>
            <a:prstGeom prst="rect">
              <a:avLst/>
            </a:prstGeom>
            <a:solidFill>
              <a:srgbClr val="13435E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" name="Google Shape;101;p8"/>
            <p:cNvSpPr txBox="1"/>
            <p:nvPr/>
          </p:nvSpPr>
          <p:spPr>
            <a:xfrm>
              <a:off x="264548" y="2331486"/>
              <a:ext cx="1664804" cy="99888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0950" lIns="60950" spcFirstLastPara="1" rIns="60950" wrap="square" tIns="609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pt-BR" sz="16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Recursos Humanos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" name="Google Shape;102;p8"/>
            <p:cNvSpPr/>
            <p:nvPr/>
          </p:nvSpPr>
          <p:spPr>
            <a:xfrm>
              <a:off x="2095832" y="2331486"/>
              <a:ext cx="1664804" cy="998882"/>
            </a:xfrm>
            <a:prstGeom prst="rect">
              <a:avLst/>
            </a:prstGeom>
            <a:solidFill>
              <a:srgbClr val="13435E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" name="Google Shape;103;p8"/>
            <p:cNvSpPr txBox="1"/>
            <p:nvPr/>
          </p:nvSpPr>
          <p:spPr>
            <a:xfrm>
              <a:off x="2095832" y="2331486"/>
              <a:ext cx="1664804" cy="99888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0950" lIns="60950" spcFirstLastPara="1" rIns="60950" wrap="square" tIns="609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pt-BR" sz="16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Plataformas Logísticas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8"/>
            <p:cNvSpPr/>
            <p:nvPr/>
          </p:nvSpPr>
          <p:spPr>
            <a:xfrm>
              <a:off x="3927117" y="2331486"/>
              <a:ext cx="1664804" cy="998882"/>
            </a:xfrm>
            <a:prstGeom prst="rect">
              <a:avLst/>
            </a:prstGeom>
            <a:solidFill>
              <a:srgbClr val="13435E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8"/>
            <p:cNvSpPr txBox="1"/>
            <p:nvPr/>
          </p:nvSpPr>
          <p:spPr>
            <a:xfrm>
              <a:off x="3927117" y="2331486"/>
              <a:ext cx="1664804" cy="99888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0950" lIns="60950" spcFirstLastPara="1" rIns="60950" wrap="square" tIns="609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pt-BR" sz="16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Financiamento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" name="Google Shape;106;p8"/>
            <p:cNvSpPr/>
            <p:nvPr/>
          </p:nvSpPr>
          <p:spPr>
            <a:xfrm>
              <a:off x="5758401" y="2331486"/>
              <a:ext cx="1664804" cy="998882"/>
            </a:xfrm>
            <a:prstGeom prst="rect">
              <a:avLst/>
            </a:prstGeom>
            <a:solidFill>
              <a:srgbClr val="13435E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" name="Google Shape;107;p8"/>
            <p:cNvSpPr txBox="1"/>
            <p:nvPr/>
          </p:nvSpPr>
          <p:spPr>
            <a:xfrm>
              <a:off x="5758401" y="2331486"/>
              <a:ext cx="1664804" cy="99888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0950" lIns="60950" spcFirstLastPara="1" rIns="60950" wrap="square" tIns="609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pt-BR" sz="16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Licenciamento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8" name="Google Shape;108;p8"/>
          <p:cNvSpPr/>
          <p:nvPr/>
        </p:nvSpPr>
        <p:spPr>
          <a:xfrm rot="5400000">
            <a:off x="6982579" y="2813385"/>
            <a:ext cx="3543054" cy="684449"/>
          </a:xfrm>
          <a:prstGeom prst="triangle">
            <a:avLst>
              <a:gd fmla="val 50525" name="adj"/>
            </a:avLst>
          </a:prstGeom>
          <a:solidFill>
            <a:srgbClr val="7DC845"/>
          </a:solidFill>
          <a:ln cap="flat" cmpd="sng" w="25400">
            <a:solidFill>
              <a:srgbClr val="1C305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8"/>
          <p:cNvSpPr txBox="1"/>
          <p:nvPr/>
        </p:nvSpPr>
        <p:spPr>
          <a:xfrm>
            <a:off x="9225455" y="1826510"/>
            <a:ext cx="2443586" cy="2902657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pt-BR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Regiões Analisadas </a:t>
            </a:r>
            <a:r>
              <a:rPr b="0" i="0" lang="pt-BR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SzPts val="1400"/>
              <a:buFont typeface="Noto Sans Symbols"/>
              <a:buChar char="⮚"/>
            </a:pPr>
            <a:r>
              <a:rPr b="0" i="0" lang="pt-BR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Serrana 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SzPts val="1400"/>
              <a:buFont typeface="Noto Sans Symbols"/>
              <a:buChar char="⮚"/>
            </a:pPr>
            <a:r>
              <a:rPr b="0" i="0" lang="pt-BR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Médio Paraíba 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SzPts val="1400"/>
              <a:buFont typeface="Noto Sans Symbols"/>
              <a:buChar char="⮚"/>
            </a:pPr>
            <a:r>
              <a:rPr b="0" i="0" lang="pt-BR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Norte Fluminense 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SzPts val="1400"/>
              <a:buFont typeface="Noto Sans Symbols"/>
              <a:buChar char="⮚"/>
            </a:pPr>
            <a:r>
              <a:rPr b="0" i="0" lang="pt-BR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Metropolitana Leste 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SzPts val="1400"/>
              <a:buFont typeface="Noto Sans Symbols"/>
              <a:buChar char="⮚"/>
            </a:pPr>
            <a:r>
              <a:rPr b="0" i="0" lang="pt-BR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Zona Oeste e Costa Verde Vetor BR 101 – Sul 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SzPts val="1400"/>
              <a:buFont typeface="Noto Sans Symbols"/>
              <a:buChar char="⮚"/>
            </a:pPr>
            <a:r>
              <a:rPr b="0" i="0" lang="pt-BR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Capital 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SzPts val="1400"/>
              <a:buFont typeface="Noto Sans Symbols"/>
              <a:buChar char="⮚"/>
            </a:pPr>
            <a:r>
              <a:rPr b="0" i="0" lang="pt-BR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Baixada Fluminense Vetor BR-040 e BR-116 Norte 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SzPts val="1400"/>
              <a:buFont typeface="Noto Sans Symbols"/>
              <a:buChar char="⮚"/>
            </a:pPr>
            <a:r>
              <a:rPr b="0" i="0" lang="pt-BR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Baixada Fluminense Vetor BR-116 Sul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8"/>
          <p:cNvSpPr txBox="1"/>
          <p:nvPr/>
        </p:nvSpPr>
        <p:spPr>
          <a:xfrm>
            <a:off x="1090831" y="1328446"/>
            <a:ext cx="7128000" cy="298007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pt-BR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Principais Temas analisados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1" name="Google Shape;111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5421" y="5999319"/>
            <a:ext cx="1701800" cy="1021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504659" y="6016872"/>
            <a:ext cx="3464560" cy="86741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ma imagem contendo Logotipo&#10;&#10;Descrição gerada automaticamente" id="113" name="Google Shape;113;p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140650" y="368330"/>
            <a:ext cx="1670400" cy="83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8" name="Google Shape;118;p3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19" name="Google Shape;119;p3"/>
          <p:cNvSpPr txBox="1"/>
          <p:nvPr>
            <p:ph type="title"/>
          </p:nvPr>
        </p:nvSpPr>
        <p:spPr>
          <a:xfrm>
            <a:off x="645273" y="302977"/>
            <a:ext cx="105156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None/>
            </a:pPr>
            <a:r>
              <a:rPr b="1" lang="pt-BR" sz="2800">
                <a:solidFill>
                  <a:srgbClr val="13435E"/>
                </a:solidFill>
              </a:rPr>
              <a:t>Abordagem</a:t>
            </a:r>
            <a:endParaRPr b="1" sz="2800">
              <a:solidFill>
                <a:srgbClr val="13435E"/>
              </a:solidFill>
            </a:endParaRPr>
          </a:p>
        </p:txBody>
      </p:sp>
      <p:sp>
        <p:nvSpPr>
          <p:cNvPr id="120" name="Google Shape;120;p3"/>
          <p:cNvSpPr/>
          <p:nvPr/>
        </p:nvSpPr>
        <p:spPr>
          <a:xfrm>
            <a:off x="645878" y="5247093"/>
            <a:ext cx="11168963" cy="769779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txBody>
          <a:bodyPr anchorCtr="0" anchor="ctr" bIns="36000" lIns="144000" spcFirstLastPara="1" rIns="72000" wrap="square" tIns="36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pt-BR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Três diferentes abordagens estratégicas, variando entre contatos indiretos e diretos 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3"/>
          <p:cNvSpPr/>
          <p:nvPr/>
        </p:nvSpPr>
        <p:spPr>
          <a:xfrm>
            <a:off x="5101924" y="1178376"/>
            <a:ext cx="1417880" cy="405108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28575" lIns="28575" spcFirstLastPara="1" rIns="28575" wrap="square" tIns="2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50"/>
              <a:buFont typeface="Arial"/>
              <a:buNone/>
            </a:pPr>
            <a:r>
              <a:t/>
            </a:r>
            <a:endParaRPr b="0" i="0" sz="22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22" name="Google Shape;122;p3"/>
          <p:cNvCxnSpPr/>
          <p:nvPr/>
        </p:nvCxnSpPr>
        <p:spPr>
          <a:xfrm>
            <a:off x="645878" y="5208334"/>
            <a:ext cx="11168963" cy="0"/>
          </a:xfrm>
          <a:prstGeom prst="straightConnector1">
            <a:avLst/>
          </a:prstGeom>
          <a:solidFill>
            <a:srgbClr val="13435E"/>
          </a:solidFill>
          <a:ln cap="flat" cmpd="sng" w="9525">
            <a:solidFill>
              <a:srgbClr val="000000"/>
            </a:solidFill>
            <a:prstDash val="solid"/>
            <a:miter lim="400000"/>
            <a:headEnd len="sm" w="sm" type="none"/>
            <a:tailEnd len="sm" w="sm" type="none"/>
          </a:ln>
        </p:spPr>
      </p:cxnSp>
      <p:grpSp>
        <p:nvGrpSpPr>
          <p:cNvPr id="123" name="Google Shape;123;p3"/>
          <p:cNvGrpSpPr/>
          <p:nvPr/>
        </p:nvGrpSpPr>
        <p:grpSpPr>
          <a:xfrm>
            <a:off x="1007630" y="1399812"/>
            <a:ext cx="10807210" cy="3587085"/>
            <a:chOff x="0" y="35271"/>
            <a:chExt cx="10807210" cy="3587085"/>
          </a:xfrm>
        </p:grpSpPr>
        <p:sp>
          <p:nvSpPr>
            <p:cNvPr id="124" name="Google Shape;124;p3"/>
            <p:cNvSpPr/>
            <p:nvPr/>
          </p:nvSpPr>
          <p:spPr>
            <a:xfrm>
              <a:off x="0" y="286191"/>
              <a:ext cx="10807210" cy="963900"/>
            </a:xfrm>
            <a:prstGeom prst="rect">
              <a:avLst/>
            </a:prstGeom>
            <a:solidFill>
              <a:srgbClr val="CACACA">
                <a:alpha val="89411"/>
              </a:srgbClr>
            </a:solidFill>
            <a:ln cap="flat" cmpd="sng" w="254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3"/>
            <p:cNvSpPr txBox="1"/>
            <p:nvPr/>
          </p:nvSpPr>
          <p:spPr>
            <a:xfrm>
              <a:off x="0" y="286191"/>
              <a:ext cx="10807210" cy="963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28000" lIns="838750" spcFirstLastPara="1" rIns="838750" wrap="square" tIns="354075">
              <a:noAutofit/>
            </a:bodyPr>
            <a:lstStyle/>
            <a:p>
              <a:pPr indent="-171450" lvl="1" marL="17145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Char char="•"/>
              </a:pPr>
              <a:r>
                <a:rPr b="1" i="0" lang="pt-BR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Escuta indireta </a:t>
              </a:r>
              <a:r>
                <a:rPr b="0" i="0" lang="pt-BR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dos </a:t>
              </a:r>
              <a:r>
                <a:rPr b="0" i="1" lang="pt-BR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stakeholders</a:t>
              </a:r>
              <a:r>
                <a:rPr b="0" i="0" lang="pt-BR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, disponibilizando-se um </a:t>
              </a:r>
              <a:r>
                <a:rPr b="1" i="0" lang="pt-BR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questionário eletrônico </a:t>
              </a:r>
              <a:r>
                <a:rPr b="0" i="0" lang="pt-BR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personalizado por região para todo o público-alvo da Revisão</a:t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3"/>
            <p:cNvSpPr/>
            <p:nvPr/>
          </p:nvSpPr>
          <p:spPr>
            <a:xfrm>
              <a:off x="540360" y="35271"/>
              <a:ext cx="7565047" cy="50184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sng" w="254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3"/>
            <p:cNvSpPr txBox="1"/>
            <p:nvPr/>
          </p:nvSpPr>
          <p:spPr>
            <a:xfrm>
              <a:off x="564858" y="59769"/>
              <a:ext cx="7516051" cy="4528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285925" spcFirstLastPara="1" rIns="285925" wrap="square" tIns="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b="0" i="0" lang="pt-BR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Massiva</a:t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3"/>
            <p:cNvSpPr/>
            <p:nvPr/>
          </p:nvSpPr>
          <p:spPr>
            <a:xfrm>
              <a:off x="0" y="1592811"/>
              <a:ext cx="10807210" cy="963900"/>
            </a:xfrm>
            <a:prstGeom prst="rect">
              <a:avLst/>
            </a:prstGeom>
            <a:solidFill>
              <a:srgbClr val="CACACA">
                <a:alpha val="89411"/>
              </a:srgbClr>
            </a:solidFill>
            <a:ln cap="flat" cmpd="sng" w="254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3"/>
            <p:cNvSpPr txBox="1"/>
            <p:nvPr/>
          </p:nvSpPr>
          <p:spPr>
            <a:xfrm>
              <a:off x="0" y="1592811"/>
              <a:ext cx="10807210" cy="963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28000" lIns="838750" spcFirstLastPara="1" rIns="838750" wrap="square" tIns="354075">
              <a:noAutofit/>
            </a:bodyPr>
            <a:lstStyle/>
            <a:p>
              <a:pPr indent="-171450" lvl="1" marL="17145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Char char="•"/>
              </a:pPr>
              <a:r>
                <a:rPr b="0" i="0" lang="pt-BR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Colaboração e escuta direta de stakeholders em grupos de até 25 (vinte e cinco) participantes, por meio da realização de oito </a:t>
              </a:r>
              <a:r>
                <a:rPr b="1" i="0" lang="pt-BR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workshops regionais.</a:t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3"/>
            <p:cNvSpPr/>
            <p:nvPr/>
          </p:nvSpPr>
          <p:spPr>
            <a:xfrm>
              <a:off x="540360" y="1341891"/>
              <a:ext cx="7565047" cy="50184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sng" w="254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3"/>
            <p:cNvSpPr txBox="1"/>
            <p:nvPr/>
          </p:nvSpPr>
          <p:spPr>
            <a:xfrm>
              <a:off x="564858" y="1366389"/>
              <a:ext cx="7516051" cy="4528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285925" spcFirstLastPara="1" rIns="285925" wrap="square" tIns="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b="0" i="0" lang="pt-BR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Coletiva</a:t>
              </a:r>
              <a:endParaRPr b="0" i="0" sz="10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3"/>
            <p:cNvSpPr/>
            <p:nvPr/>
          </p:nvSpPr>
          <p:spPr>
            <a:xfrm>
              <a:off x="0" y="2899431"/>
              <a:ext cx="10807210" cy="722925"/>
            </a:xfrm>
            <a:prstGeom prst="rect">
              <a:avLst/>
            </a:prstGeom>
            <a:solidFill>
              <a:srgbClr val="CACACA">
                <a:alpha val="89411"/>
              </a:srgbClr>
            </a:solidFill>
            <a:ln cap="flat" cmpd="sng" w="254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3"/>
            <p:cNvSpPr txBox="1"/>
            <p:nvPr/>
          </p:nvSpPr>
          <p:spPr>
            <a:xfrm>
              <a:off x="0" y="2899431"/>
              <a:ext cx="10807210" cy="7229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28000" lIns="838750" spcFirstLastPara="1" rIns="838750" wrap="square" tIns="354075">
              <a:noAutofit/>
            </a:bodyPr>
            <a:lstStyle/>
            <a:p>
              <a:pPr indent="-171450" lvl="1" marL="17145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Char char="•"/>
              </a:pPr>
              <a:r>
                <a:rPr b="0" i="0" lang="pt-BR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Escuta direta e especializada, por meio de </a:t>
              </a:r>
              <a:r>
                <a:rPr b="1" i="0" lang="pt-BR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entrevistas</a:t>
              </a:r>
              <a:r>
                <a:rPr b="0" i="0" lang="pt-BR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.</a:t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" name="Google Shape;134;p3"/>
            <p:cNvSpPr/>
            <p:nvPr/>
          </p:nvSpPr>
          <p:spPr>
            <a:xfrm>
              <a:off x="540360" y="2648511"/>
              <a:ext cx="7565047" cy="50184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sng" w="254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" name="Google Shape;135;p3"/>
            <p:cNvSpPr txBox="1"/>
            <p:nvPr/>
          </p:nvSpPr>
          <p:spPr>
            <a:xfrm>
              <a:off x="564858" y="2673009"/>
              <a:ext cx="7516051" cy="4528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285925" spcFirstLastPara="1" rIns="285925" wrap="square" tIns="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b="0" i="0" lang="pt-BR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Individualizada</a:t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36" name="Google Shape;136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5421" y="5999319"/>
            <a:ext cx="1701800" cy="1021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504659" y="6016872"/>
            <a:ext cx="3464560" cy="86741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ma imagem contendo Logotipo&#10;&#10;Descrição gerada automaticamente" id="138" name="Google Shape;138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140650" y="368330"/>
            <a:ext cx="1670400" cy="83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3" name="Google Shape;143;p4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44" name="Google Shape;144;p4"/>
          <p:cNvSpPr txBox="1"/>
          <p:nvPr>
            <p:ph type="title"/>
          </p:nvPr>
        </p:nvSpPr>
        <p:spPr>
          <a:xfrm>
            <a:off x="645273" y="302977"/>
            <a:ext cx="105156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b="1" lang="pt-BR" sz="2800">
                <a:solidFill>
                  <a:srgbClr val="13435E"/>
                </a:solidFill>
              </a:rPr>
              <a:t>Visão dos stakeholders</a:t>
            </a:r>
            <a:endParaRPr b="1" sz="2800">
              <a:solidFill>
                <a:srgbClr val="13435E"/>
              </a:solidFill>
            </a:endParaRPr>
          </a:p>
        </p:txBody>
      </p:sp>
      <p:sp>
        <p:nvSpPr>
          <p:cNvPr id="145" name="Google Shape;145;p4"/>
          <p:cNvSpPr/>
          <p:nvPr/>
        </p:nvSpPr>
        <p:spPr>
          <a:xfrm>
            <a:off x="645878" y="5247093"/>
            <a:ext cx="11168963" cy="769779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txBody>
          <a:bodyPr anchorCtr="0" anchor="ctr" bIns="36000" lIns="144000" spcFirstLastPara="1" rIns="72000" wrap="square" tIns="36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pt-BR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Dessa forma, workshops, entrevistas e envio de questionário eletrônico foram as formas usadas para obter respostas dos stakeholders. 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4"/>
          <p:cNvSpPr/>
          <p:nvPr/>
        </p:nvSpPr>
        <p:spPr>
          <a:xfrm>
            <a:off x="5101924" y="1178376"/>
            <a:ext cx="1417880" cy="405108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28575" lIns="28575" spcFirstLastPara="1" rIns="28575" wrap="square" tIns="2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50"/>
              <a:buFont typeface="Arial"/>
              <a:buNone/>
            </a:pPr>
            <a:r>
              <a:t/>
            </a:r>
            <a:endParaRPr b="0" i="0" sz="22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47" name="Google Shape;147;p4"/>
          <p:cNvCxnSpPr/>
          <p:nvPr/>
        </p:nvCxnSpPr>
        <p:spPr>
          <a:xfrm>
            <a:off x="645878" y="5208334"/>
            <a:ext cx="11168963" cy="0"/>
          </a:xfrm>
          <a:prstGeom prst="straightConnector1">
            <a:avLst/>
          </a:prstGeom>
          <a:solidFill>
            <a:srgbClr val="13435E"/>
          </a:solidFill>
          <a:ln cap="flat" cmpd="sng" w="9525">
            <a:solidFill>
              <a:srgbClr val="000000"/>
            </a:solidFill>
            <a:prstDash val="solid"/>
            <a:miter lim="400000"/>
            <a:headEnd len="sm" w="sm" type="none"/>
            <a:tailEnd len="sm" w="sm" type="none"/>
          </a:ln>
        </p:spPr>
      </p:cxnSp>
      <p:pic>
        <p:nvPicPr>
          <p:cNvPr id="148" name="Google Shape;148;p4"/>
          <p:cNvPicPr preferRelativeResize="0"/>
          <p:nvPr/>
        </p:nvPicPr>
        <p:blipFill rotWithShape="1">
          <a:blip r:embed="rId3">
            <a:alphaModFix/>
          </a:blip>
          <a:srcRect b="0" l="7134" r="7274" t="0"/>
          <a:stretch/>
        </p:blipFill>
        <p:spPr>
          <a:xfrm>
            <a:off x="1599784" y="1702843"/>
            <a:ext cx="8839617" cy="29824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5421" y="5999319"/>
            <a:ext cx="1701800" cy="1021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504659" y="6016872"/>
            <a:ext cx="3464560" cy="86741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ma imagem contendo Logotipo&#10;&#10;Descrição gerada automaticamente" id="151" name="Google Shape;151;p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140650" y="368330"/>
            <a:ext cx="1670400" cy="83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6" name="Google Shape;156;p5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57" name="Google Shape;157;p5"/>
          <p:cNvSpPr txBox="1"/>
          <p:nvPr>
            <p:ph type="title"/>
          </p:nvPr>
        </p:nvSpPr>
        <p:spPr>
          <a:xfrm>
            <a:off x="645273" y="302977"/>
            <a:ext cx="105156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None/>
            </a:pPr>
            <a:r>
              <a:rPr b="1" lang="pt-BR" sz="2800">
                <a:solidFill>
                  <a:srgbClr val="13435E"/>
                </a:solidFill>
              </a:rPr>
              <a:t>Questionário Eletrônico</a:t>
            </a:r>
            <a:endParaRPr sz="2800"/>
          </a:p>
        </p:txBody>
      </p:sp>
      <p:sp>
        <p:nvSpPr>
          <p:cNvPr id="158" name="Google Shape;158;p5"/>
          <p:cNvSpPr/>
          <p:nvPr/>
        </p:nvSpPr>
        <p:spPr>
          <a:xfrm>
            <a:off x="645878" y="5247093"/>
            <a:ext cx="11168963" cy="769779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txBody>
          <a:bodyPr anchorCtr="0" anchor="ctr" bIns="36000" lIns="144000" spcFirstLastPara="1" rIns="72000" wrap="square" tIns="36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pt-BR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Foi utilizada a ferramenta de questionários personalizados online SurveyMonkey para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pt-BR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Coleta indireta de </a:t>
            </a:r>
            <a:r>
              <a:rPr b="1" i="1" lang="pt-BR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feedbacks </a:t>
            </a:r>
            <a:r>
              <a:rPr b="1" i="0" lang="pt-BR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 sugestões dos </a:t>
            </a:r>
            <a:r>
              <a:rPr b="1" i="1" lang="pt-BR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stakeholders. </a:t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p5"/>
          <p:cNvSpPr/>
          <p:nvPr/>
        </p:nvSpPr>
        <p:spPr>
          <a:xfrm>
            <a:off x="5101924" y="1178376"/>
            <a:ext cx="1417880" cy="405108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28575" lIns="28575" spcFirstLastPara="1" rIns="28575" wrap="square" tIns="2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50"/>
              <a:buFont typeface="Arial"/>
              <a:buNone/>
            </a:pPr>
            <a:r>
              <a:t/>
            </a:r>
            <a:endParaRPr b="0" i="0" sz="225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0" name="Google Shape;160;p5"/>
          <p:cNvGrpSpPr/>
          <p:nvPr/>
        </p:nvGrpSpPr>
        <p:grpSpPr>
          <a:xfrm>
            <a:off x="1754894" y="2017116"/>
            <a:ext cx="9121384" cy="2655402"/>
            <a:chOff x="8030" y="919835"/>
            <a:chExt cx="9121384" cy="2655402"/>
          </a:xfrm>
        </p:grpSpPr>
        <p:sp>
          <p:nvSpPr>
            <p:cNvPr id="161" name="Google Shape;161;p5"/>
            <p:cNvSpPr/>
            <p:nvPr/>
          </p:nvSpPr>
          <p:spPr>
            <a:xfrm>
              <a:off x="8030" y="919835"/>
              <a:ext cx="2400364" cy="2655402"/>
            </a:xfrm>
            <a:prstGeom prst="roundRect">
              <a:avLst>
                <a:gd fmla="val 10000" name="adj"/>
              </a:avLst>
            </a:prstGeom>
            <a:solidFill>
              <a:schemeClr val="dk2"/>
            </a:solidFill>
            <a:ln cap="flat" cmpd="sng" w="25400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5"/>
            <p:cNvSpPr txBox="1"/>
            <p:nvPr/>
          </p:nvSpPr>
          <p:spPr>
            <a:xfrm>
              <a:off x="78334" y="990139"/>
              <a:ext cx="2259756" cy="251479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pt-BR" sz="18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Elaboração de um </a:t>
              </a:r>
              <a:r>
                <a:rPr b="1" i="0" lang="pt-BR" sz="18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questionário eletrônico base</a:t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" name="Google Shape;163;p5"/>
            <p:cNvSpPr/>
            <p:nvPr/>
          </p:nvSpPr>
          <p:spPr>
            <a:xfrm>
              <a:off x="2648431" y="1949891"/>
              <a:ext cx="508877" cy="595290"/>
            </a:xfrm>
            <a:prstGeom prst="rightArrow">
              <a:avLst>
                <a:gd fmla="val 60000" name="adj1"/>
                <a:gd fmla="val 50000" name="adj2"/>
              </a:avLst>
            </a:prstGeom>
            <a:solidFill>
              <a:srgbClr val="AEB2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" name="Google Shape;164;p5"/>
            <p:cNvSpPr txBox="1"/>
            <p:nvPr/>
          </p:nvSpPr>
          <p:spPr>
            <a:xfrm>
              <a:off x="2648431" y="2068949"/>
              <a:ext cx="356214" cy="35717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" name="Google Shape;165;p5"/>
            <p:cNvSpPr/>
            <p:nvPr/>
          </p:nvSpPr>
          <p:spPr>
            <a:xfrm>
              <a:off x="3368540" y="919835"/>
              <a:ext cx="2400364" cy="2655402"/>
            </a:xfrm>
            <a:prstGeom prst="roundRect">
              <a:avLst>
                <a:gd fmla="val 10000" name="adj"/>
              </a:avLst>
            </a:prstGeom>
            <a:solidFill>
              <a:schemeClr val="dk2"/>
            </a:solidFill>
            <a:ln cap="flat" cmpd="sng" w="25400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" name="Google Shape;166;p5"/>
            <p:cNvSpPr txBox="1"/>
            <p:nvPr/>
          </p:nvSpPr>
          <p:spPr>
            <a:xfrm>
              <a:off x="3438844" y="990139"/>
              <a:ext cx="2259756" cy="251479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pt-BR" sz="18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Customização de </a:t>
              </a:r>
              <a:r>
                <a:rPr b="1" i="0" lang="pt-BR" sz="18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oito versões do questionário eletrônico </a:t>
              </a:r>
              <a:r>
                <a:rPr b="0" i="0" lang="pt-BR" sz="18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para cada uma das regiões definidas </a:t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" name="Google Shape;167;p5"/>
            <p:cNvSpPr/>
            <p:nvPr/>
          </p:nvSpPr>
          <p:spPr>
            <a:xfrm>
              <a:off x="6008941" y="1949891"/>
              <a:ext cx="508877" cy="595290"/>
            </a:xfrm>
            <a:prstGeom prst="rightArrow">
              <a:avLst>
                <a:gd fmla="val 60000" name="adj1"/>
                <a:gd fmla="val 50000" name="adj2"/>
              </a:avLst>
            </a:prstGeom>
            <a:solidFill>
              <a:srgbClr val="AEB2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5"/>
            <p:cNvSpPr txBox="1"/>
            <p:nvPr/>
          </p:nvSpPr>
          <p:spPr>
            <a:xfrm>
              <a:off x="6008941" y="2068949"/>
              <a:ext cx="356214" cy="35717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" name="Google Shape;169;p5"/>
            <p:cNvSpPr/>
            <p:nvPr/>
          </p:nvSpPr>
          <p:spPr>
            <a:xfrm>
              <a:off x="6729050" y="919835"/>
              <a:ext cx="2400364" cy="2655402"/>
            </a:xfrm>
            <a:prstGeom prst="roundRect">
              <a:avLst>
                <a:gd fmla="val 10000" name="adj"/>
              </a:avLst>
            </a:prstGeom>
            <a:solidFill>
              <a:schemeClr val="dk2"/>
            </a:solidFill>
            <a:ln cap="flat" cmpd="sng" w="25400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" name="Google Shape;170;p5"/>
            <p:cNvSpPr txBox="1"/>
            <p:nvPr/>
          </p:nvSpPr>
          <p:spPr>
            <a:xfrm>
              <a:off x="6799354" y="990139"/>
              <a:ext cx="2259756" cy="251479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pt-BR" sz="18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Disponibilização do questionário eletrônico, via </a:t>
              </a:r>
              <a:r>
                <a:rPr b="1" i="1" lang="pt-BR" sz="18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links </a:t>
              </a:r>
              <a:r>
                <a:rPr b="1" i="0" lang="pt-BR" sz="18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personalizados por região </a:t>
              </a:r>
              <a:r>
                <a:rPr b="0" i="0" lang="pt-BR" sz="18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e por meio de </a:t>
              </a:r>
              <a:r>
                <a:rPr b="1" i="0" lang="pt-BR" sz="18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mensagens eletrônicas diretamente para os </a:t>
              </a:r>
              <a:r>
                <a:rPr b="0" i="1" lang="pt-BR" sz="18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stakeholders</a:t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71" name="Google Shape;171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5421" y="5999319"/>
            <a:ext cx="1701800" cy="1021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504659" y="6016872"/>
            <a:ext cx="3464560" cy="86741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ma imagem contendo Logotipo&#10;&#10;Descrição gerada automaticamente" id="173" name="Google Shape;173;p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140650" y="368330"/>
            <a:ext cx="1670400" cy="83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8" name="Google Shape;178;p9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79" name="Google Shape;179;p9"/>
          <p:cNvSpPr txBox="1"/>
          <p:nvPr>
            <p:ph type="title"/>
          </p:nvPr>
        </p:nvSpPr>
        <p:spPr>
          <a:xfrm>
            <a:off x="645273" y="302977"/>
            <a:ext cx="105156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None/>
            </a:pPr>
            <a:r>
              <a:rPr b="1" lang="pt-BR" sz="2800">
                <a:solidFill>
                  <a:srgbClr val="13435E"/>
                </a:solidFill>
              </a:rPr>
              <a:t>Questionário Eletrônico: Blocos</a:t>
            </a:r>
            <a:endParaRPr sz="2800"/>
          </a:p>
        </p:txBody>
      </p:sp>
      <p:sp>
        <p:nvSpPr>
          <p:cNvPr id="180" name="Google Shape;180;p9"/>
          <p:cNvSpPr/>
          <p:nvPr/>
        </p:nvSpPr>
        <p:spPr>
          <a:xfrm>
            <a:off x="645878" y="5247093"/>
            <a:ext cx="11168963" cy="769779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txBody>
          <a:bodyPr anchorCtr="0" anchor="ctr" bIns="36000" lIns="144000" spcFirstLastPara="1" rIns="72000" wrap="square" tIns="36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pt-BR" sz="16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 estrutura básica do questionário foi composta por 24 perguntas, com questões relativamente ao: tipo de sua organização, investimentos diretos em curso; e interesse de participação em futuros programas de investimentos 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81" name="Google Shape;181;p9"/>
          <p:cNvCxnSpPr/>
          <p:nvPr/>
        </p:nvCxnSpPr>
        <p:spPr>
          <a:xfrm>
            <a:off x="645878" y="5208334"/>
            <a:ext cx="11168963" cy="0"/>
          </a:xfrm>
          <a:prstGeom prst="straightConnector1">
            <a:avLst/>
          </a:prstGeom>
          <a:solidFill>
            <a:srgbClr val="13435E"/>
          </a:solidFill>
          <a:ln cap="flat" cmpd="sng" w="9525">
            <a:solidFill>
              <a:srgbClr val="000000"/>
            </a:solidFill>
            <a:prstDash val="solid"/>
            <a:miter lim="400000"/>
            <a:headEnd len="sm" w="sm" type="none"/>
            <a:tailEnd len="sm" w="sm" type="none"/>
          </a:ln>
        </p:spPr>
      </p:cxnSp>
      <p:grpSp>
        <p:nvGrpSpPr>
          <p:cNvPr id="182" name="Google Shape;182;p9"/>
          <p:cNvGrpSpPr/>
          <p:nvPr/>
        </p:nvGrpSpPr>
        <p:grpSpPr>
          <a:xfrm>
            <a:off x="1951777" y="2042500"/>
            <a:ext cx="8174079" cy="2471233"/>
            <a:chOff x="2396" y="544590"/>
            <a:chExt cx="8174079" cy="2471233"/>
          </a:xfrm>
        </p:grpSpPr>
        <p:sp>
          <p:nvSpPr>
            <p:cNvPr id="183" name="Google Shape;183;p9"/>
            <p:cNvSpPr/>
            <p:nvPr/>
          </p:nvSpPr>
          <p:spPr>
            <a:xfrm>
              <a:off x="2396" y="584077"/>
              <a:ext cx="1900948" cy="1140569"/>
            </a:xfrm>
            <a:prstGeom prst="rect">
              <a:avLst/>
            </a:prstGeom>
            <a:solidFill>
              <a:schemeClr val="lt1"/>
            </a:solidFill>
            <a:ln cap="flat" cmpd="sng" w="254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9"/>
            <p:cNvSpPr txBox="1"/>
            <p:nvPr/>
          </p:nvSpPr>
          <p:spPr>
            <a:xfrm>
              <a:off x="2396" y="584077"/>
              <a:ext cx="1900948" cy="114056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7150" lIns="57150" spcFirstLastPara="1" rIns="57150" wrap="square" tIns="571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pt-BR" sz="15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Bloco 1: Identificação dos Respondentes - perguntas de 1 a 6 </a:t>
              </a:r>
              <a:endPara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9"/>
            <p:cNvSpPr/>
            <p:nvPr/>
          </p:nvSpPr>
          <p:spPr>
            <a:xfrm>
              <a:off x="2093440" y="574085"/>
              <a:ext cx="1900948" cy="1140569"/>
            </a:xfrm>
            <a:prstGeom prst="rect">
              <a:avLst/>
            </a:prstGeom>
            <a:solidFill>
              <a:schemeClr val="lt1"/>
            </a:solidFill>
            <a:ln cap="flat" cmpd="sng" w="254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9"/>
            <p:cNvSpPr txBox="1"/>
            <p:nvPr/>
          </p:nvSpPr>
          <p:spPr>
            <a:xfrm>
              <a:off x="2093440" y="574085"/>
              <a:ext cx="1900948" cy="114056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7150" lIns="57150" spcFirstLastPara="1" rIns="57150" wrap="square" tIns="571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pt-BR" sz="15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Bloco 2: Matriz de Análise Importância e Performance - perguntas 7 e 8 </a:t>
              </a:r>
              <a:endPara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" name="Google Shape;187;p9"/>
            <p:cNvSpPr/>
            <p:nvPr/>
          </p:nvSpPr>
          <p:spPr>
            <a:xfrm>
              <a:off x="4184483" y="544590"/>
              <a:ext cx="1900948" cy="1140569"/>
            </a:xfrm>
            <a:prstGeom prst="rect">
              <a:avLst/>
            </a:prstGeom>
            <a:solidFill>
              <a:schemeClr val="lt1"/>
            </a:solidFill>
            <a:ln cap="flat" cmpd="sng" w="254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9"/>
            <p:cNvSpPr txBox="1"/>
            <p:nvPr/>
          </p:nvSpPr>
          <p:spPr>
            <a:xfrm>
              <a:off x="4184483" y="544590"/>
              <a:ext cx="1900948" cy="114056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7150" lIns="57150" spcFirstLastPara="1" rIns="57150" wrap="square" tIns="571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pt-BR" sz="15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Bloco 3: Avaliação da Plataforma Logística </a:t>
              </a:r>
              <a:endPara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9" name="Google Shape;189;p9"/>
            <p:cNvSpPr/>
            <p:nvPr/>
          </p:nvSpPr>
          <p:spPr>
            <a:xfrm>
              <a:off x="6275527" y="544590"/>
              <a:ext cx="1900948" cy="1140569"/>
            </a:xfrm>
            <a:prstGeom prst="rect">
              <a:avLst/>
            </a:prstGeom>
            <a:solidFill>
              <a:schemeClr val="lt1"/>
            </a:solidFill>
            <a:ln cap="flat" cmpd="sng" w="254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" name="Google Shape;190;p9"/>
            <p:cNvSpPr txBox="1"/>
            <p:nvPr/>
          </p:nvSpPr>
          <p:spPr>
            <a:xfrm>
              <a:off x="6275527" y="544590"/>
              <a:ext cx="1900948" cy="114056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7150" lIns="57150" spcFirstLastPara="1" rIns="57150" wrap="square" tIns="571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pt-BR" sz="15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Bloco 4: Problemas Específicos das Regiões - perguntas de 12 a 14 </a:t>
              </a:r>
              <a:endPara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" name="Google Shape;191;p9"/>
            <p:cNvSpPr/>
            <p:nvPr/>
          </p:nvSpPr>
          <p:spPr>
            <a:xfrm>
              <a:off x="1047918" y="1875254"/>
              <a:ext cx="1900948" cy="1140569"/>
            </a:xfrm>
            <a:prstGeom prst="rect">
              <a:avLst/>
            </a:prstGeom>
            <a:solidFill>
              <a:schemeClr val="lt1"/>
            </a:solidFill>
            <a:ln cap="flat" cmpd="sng" w="254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9"/>
            <p:cNvSpPr txBox="1"/>
            <p:nvPr/>
          </p:nvSpPr>
          <p:spPr>
            <a:xfrm>
              <a:off x="1047918" y="1875254"/>
              <a:ext cx="1900948" cy="114056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7150" lIns="57150" spcFirstLastPara="1" rIns="57150" wrap="square" tIns="571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pt-BR" sz="15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Bloco 5: Expectativas de Resultados do PELC</a:t>
              </a:r>
              <a:endPara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9"/>
            <p:cNvSpPr/>
            <p:nvPr/>
          </p:nvSpPr>
          <p:spPr>
            <a:xfrm>
              <a:off x="3138962" y="1875254"/>
              <a:ext cx="1900948" cy="1140569"/>
            </a:xfrm>
            <a:prstGeom prst="rect">
              <a:avLst/>
            </a:prstGeom>
            <a:solidFill>
              <a:schemeClr val="lt1"/>
            </a:solidFill>
            <a:ln cap="flat" cmpd="sng" w="254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" name="Google Shape;194;p9"/>
            <p:cNvSpPr txBox="1"/>
            <p:nvPr/>
          </p:nvSpPr>
          <p:spPr>
            <a:xfrm>
              <a:off x="3138962" y="1875254"/>
              <a:ext cx="1900948" cy="114056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7150" lIns="57150" spcFirstLastPara="1" rIns="57150" wrap="square" tIns="571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pt-BR" sz="15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Bloco 6: Investimentos Diretos - perguntas de 16 a 19, e 24 </a:t>
              </a:r>
              <a:endPara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" name="Google Shape;195;p9"/>
            <p:cNvSpPr/>
            <p:nvPr/>
          </p:nvSpPr>
          <p:spPr>
            <a:xfrm>
              <a:off x="5230005" y="1875254"/>
              <a:ext cx="1900948" cy="1140569"/>
            </a:xfrm>
            <a:prstGeom prst="rect">
              <a:avLst/>
            </a:prstGeom>
            <a:solidFill>
              <a:schemeClr val="lt1"/>
            </a:solidFill>
            <a:ln cap="flat" cmpd="sng" w="254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9"/>
            <p:cNvSpPr txBox="1"/>
            <p:nvPr/>
          </p:nvSpPr>
          <p:spPr>
            <a:xfrm>
              <a:off x="5230005" y="1875254"/>
              <a:ext cx="1900948" cy="114056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7150" lIns="57150" spcFirstLastPara="1" rIns="57150" wrap="square" tIns="571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pt-BR" sz="15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Bloco 7: Interesse em Programas de Investimentos </a:t>
              </a:r>
              <a:endPara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97" name="Google Shape;197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5421" y="5999319"/>
            <a:ext cx="1701800" cy="1021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504659" y="6016872"/>
            <a:ext cx="3464560" cy="86741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ma imagem contendo Logotipo&#10;&#10;Descrição gerada automaticamente" id="199" name="Google Shape;199;p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140650" y="368330"/>
            <a:ext cx="1670400" cy="83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s://lh7-rt.googleusercontent.com/docsz/AD_4nXcQaUqPEI6rCMfgae4ryB65fu98qDHNetyppsU9Sj_2XO9oQL58T8bOpn71_-YK6NhJyY64S0rKZl0r5zKvgXYQEd6SfOk4hHrZU5Cmq57_D4-U_2SW9Kpom_uocL56nYYLrGGslhMtZ63YSIBcVA14Spkb5etd241XhWnPJl7IG0zbSU5Bhas?key=TYrLSafSKld6sdo0LpTbPg" id="204" name="Google Shape;204;p16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4990" r="14819" t="0"/>
          <a:stretch/>
        </p:blipFill>
        <p:spPr>
          <a:xfrm>
            <a:off x="45721" y="1343828"/>
            <a:ext cx="3768321" cy="493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16"/>
          <p:cNvPicPr preferRelativeResize="0"/>
          <p:nvPr/>
        </p:nvPicPr>
        <p:blipFill rotWithShape="1">
          <a:blip r:embed="rId4">
            <a:alphaModFix/>
          </a:blip>
          <a:srcRect b="0" l="5258" r="11079" t="0"/>
          <a:stretch/>
        </p:blipFill>
        <p:spPr>
          <a:xfrm>
            <a:off x="4074530" y="1343828"/>
            <a:ext cx="3919055" cy="4932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nterface gráfica do usuário, Texto  Descrição gerada automaticamente" id="206" name="Google Shape;206;p16"/>
          <p:cNvPicPr preferRelativeResize="0"/>
          <p:nvPr/>
        </p:nvPicPr>
        <p:blipFill rotWithShape="1">
          <a:blip r:embed="rId5">
            <a:alphaModFix/>
          </a:blip>
          <a:srcRect b="0" l="0" r="18492" t="0"/>
          <a:stretch/>
        </p:blipFill>
        <p:spPr>
          <a:xfrm>
            <a:off x="8107681" y="1343828"/>
            <a:ext cx="3642360" cy="4932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16"/>
          <p:cNvSpPr txBox="1"/>
          <p:nvPr/>
        </p:nvSpPr>
        <p:spPr>
          <a:xfrm>
            <a:off x="380950" y="368330"/>
            <a:ext cx="105156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pt-BR" sz="2800" u="none" cap="none" strike="noStrik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Estrutura Básica do Questionário Eletrônico / Reprodução das telas</a:t>
            </a:r>
            <a:endParaRPr b="0" i="0" sz="16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ma imagem contendo Logotipo&#10;&#10;Descrição gerada automaticamente" id="208" name="Google Shape;208;p1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378775" y="314790"/>
            <a:ext cx="1670400" cy="83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ma do Office 2013 - 2022">
  <a:themeElements>
    <a:clrScheme name="Tema do Office 2013 - 202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ema do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2024-01-24T15:00:08Z</dcterms:created>
  <dc:creator>Ana Carolina Umbelino</dc:creator>
</cp:coreProperties>
</file>