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147377953" r:id="rId3"/>
    <p:sldId id="256" r:id="rId4"/>
    <p:sldId id="2147377948" r:id="rId5"/>
    <p:sldId id="2147377938" r:id="rId6"/>
    <p:sldId id="2147377939" r:id="rId7"/>
    <p:sldId id="258" r:id="rId8"/>
    <p:sldId id="2147377952" r:id="rId9"/>
    <p:sldId id="2147377944" r:id="rId10"/>
    <p:sldId id="2147377945" r:id="rId11"/>
    <p:sldId id="2147377940" r:id="rId12"/>
    <p:sldId id="2147377941" r:id="rId13"/>
    <p:sldId id="2147377946" r:id="rId14"/>
    <p:sldId id="2147377947" r:id="rId15"/>
    <p:sldId id="2147377949" r:id="rId16"/>
    <p:sldId id="2147377950" r:id="rId17"/>
    <p:sldId id="2147377951" r:id="rId18"/>
    <p:sldId id="275" r:id="rId1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9852"/>
    <a:srgbClr val="008A00"/>
    <a:srgbClr val="006100"/>
    <a:srgbClr val="CF291D"/>
    <a:srgbClr val="B72C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D908FB-A5C1-4E70-90E2-53F6A53647A4}" v="3" dt="2025-05-23T16:24:34.2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Estilo Médio 4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Estilo Escuro 1 - Ênfas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4425" autoAdjust="0"/>
  </p:normalViewPr>
  <p:slideViewPr>
    <p:cSldViewPr snapToGrid="0">
      <p:cViewPr varScale="1">
        <p:scale>
          <a:sx n="63" d="100"/>
          <a:sy n="63" d="100"/>
        </p:scale>
        <p:origin x="9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lipe Souza" userId="ca1e619d-3ceb-445f-88d9-a60e7af00513" providerId="ADAL" clId="{F3D908FB-A5C1-4E70-90E2-53F6A53647A4}"/>
    <pc:docChg chg="undo custSel addSld modSld">
      <pc:chgData name="Felipe Souza" userId="ca1e619d-3ceb-445f-88d9-a60e7af00513" providerId="ADAL" clId="{F3D908FB-A5C1-4E70-90E2-53F6A53647A4}" dt="2025-05-23T16:24:34.211" v="501"/>
      <pc:docMkLst>
        <pc:docMk/>
      </pc:docMkLst>
      <pc:sldChg chg="addSp delSp modSp mod">
        <pc:chgData name="Felipe Souza" userId="ca1e619d-3ceb-445f-88d9-a60e7af00513" providerId="ADAL" clId="{F3D908FB-A5C1-4E70-90E2-53F6A53647A4}" dt="2025-05-07T17:36:37.698" v="486" actId="1076"/>
        <pc:sldMkLst>
          <pc:docMk/>
          <pc:sldMk cId="2174668661" sldId="256"/>
        </pc:sldMkLst>
        <pc:spChg chg="add mod">
          <ac:chgData name="Felipe Souza" userId="ca1e619d-3ceb-445f-88d9-a60e7af00513" providerId="ADAL" clId="{F3D908FB-A5C1-4E70-90E2-53F6A53647A4}" dt="2025-05-07T14:09:09.845" v="412" actId="20577"/>
          <ac:spMkLst>
            <pc:docMk/>
            <pc:sldMk cId="2174668661" sldId="256"/>
            <ac:spMk id="3" creationId="{C6430F92-7971-764B-CF95-2D107ADF8FF0}"/>
          </ac:spMkLst>
        </pc:spChg>
        <pc:picChg chg="add mod">
          <ac:chgData name="Felipe Souza" userId="ca1e619d-3ceb-445f-88d9-a60e7af00513" providerId="ADAL" clId="{F3D908FB-A5C1-4E70-90E2-53F6A53647A4}" dt="2025-05-07T13:42:52.806" v="411" actId="1076"/>
          <ac:picMkLst>
            <pc:docMk/>
            <pc:sldMk cId="2174668661" sldId="256"/>
            <ac:picMk id="4" creationId="{2909E1FC-6C73-493C-1CA9-8351615FEB04}"/>
          </ac:picMkLst>
        </pc:picChg>
        <pc:picChg chg="add mod">
          <ac:chgData name="Felipe Souza" userId="ca1e619d-3ceb-445f-88d9-a60e7af00513" providerId="ADAL" clId="{F3D908FB-A5C1-4E70-90E2-53F6A53647A4}" dt="2025-05-07T13:41:01.448" v="373" actId="1076"/>
          <ac:picMkLst>
            <pc:docMk/>
            <pc:sldMk cId="2174668661" sldId="256"/>
            <ac:picMk id="5" creationId="{B78A743C-5757-080A-70DC-71AE2A93BD4E}"/>
          </ac:picMkLst>
        </pc:picChg>
        <pc:picChg chg="add mod">
          <ac:chgData name="Felipe Souza" userId="ca1e619d-3ceb-445f-88d9-a60e7af00513" providerId="ADAL" clId="{F3D908FB-A5C1-4E70-90E2-53F6A53647A4}" dt="2025-05-07T17:36:37.698" v="486" actId="1076"/>
          <ac:picMkLst>
            <pc:docMk/>
            <pc:sldMk cId="2174668661" sldId="256"/>
            <ac:picMk id="6" creationId="{9B71E13D-F77D-6B5E-7B87-910400170850}"/>
          </ac:picMkLst>
        </pc:picChg>
      </pc:sldChg>
      <pc:sldChg chg="addSp delSp modSp add mod setBg">
        <pc:chgData name="Felipe Souza" userId="ca1e619d-3ceb-445f-88d9-a60e7af00513" providerId="ADAL" clId="{F3D908FB-A5C1-4E70-90E2-53F6A53647A4}" dt="2025-05-23T14:42:11.656" v="488" actId="122"/>
        <pc:sldMkLst>
          <pc:docMk/>
          <pc:sldMk cId="3651447852" sldId="258"/>
        </pc:sldMkLst>
        <pc:spChg chg="add mod">
          <ac:chgData name="Felipe Souza" userId="ca1e619d-3ceb-445f-88d9-a60e7af00513" providerId="ADAL" clId="{F3D908FB-A5C1-4E70-90E2-53F6A53647A4}" dt="2025-04-28T14:54:43.637" v="219" actId="207"/>
          <ac:spMkLst>
            <pc:docMk/>
            <pc:sldMk cId="3651447852" sldId="258"/>
            <ac:spMk id="3" creationId="{887EC1AF-FEB0-18B3-A9F0-BEDFB5F4758C}"/>
          </ac:spMkLst>
        </pc:spChg>
        <pc:spChg chg="add mod">
          <ac:chgData name="Felipe Souza" userId="ca1e619d-3ceb-445f-88d9-a60e7af00513" providerId="ADAL" clId="{F3D908FB-A5C1-4E70-90E2-53F6A53647A4}" dt="2025-04-28T14:55:11.011" v="250" actId="1076"/>
          <ac:spMkLst>
            <pc:docMk/>
            <pc:sldMk cId="3651447852" sldId="258"/>
            <ac:spMk id="4" creationId="{AAE52AB9-E6A6-5A51-54CD-F1B04967171A}"/>
          </ac:spMkLst>
        </pc:spChg>
        <pc:spChg chg="add">
          <ac:chgData name="Felipe Souza" userId="ca1e619d-3ceb-445f-88d9-a60e7af00513" providerId="ADAL" clId="{F3D908FB-A5C1-4E70-90E2-53F6A53647A4}" dt="2025-04-28T14:48:47.926" v="100" actId="26606"/>
          <ac:spMkLst>
            <pc:docMk/>
            <pc:sldMk cId="3651447852" sldId="258"/>
            <ac:spMk id="10" creationId="{AB8C311F-7253-4AED-9701-7FC0708C41C7}"/>
          </ac:spMkLst>
        </pc:spChg>
        <pc:spChg chg="add">
          <ac:chgData name="Felipe Souza" userId="ca1e619d-3ceb-445f-88d9-a60e7af00513" providerId="ADAL" clId="{F3D908FB-A5C1-4E70-90E2-53F6A53647A4}" dt="2025-04-28T14:48:47.926" v="100" actId="26606"/>
          <ac:spMkLst>
            <pc:docMk/>
            <pc:sldMk cId="3651447852" sldId="258"/>
            <ac:spMk id="12" creationId="{E2384209-CB15-4CDF-9D31-C44FD9A3F20D}"/>
          </ac:spMkLst>
        </pc:spChg>
        <pc:spChg chg="add">
          <ac:chgData name="Felipe Souza" userId="ca1e619d-3ceb-445f-88d9-a60e7af00513" providerId="ADAL" clId="{F3D908FB-A5C1-4E70-90E2-53F6A53647A4}" dt="2025-04-28T14:48:47.926" v="100" actId="26606"/>
          <ac:spMkLst>
            <pc:docMk/>
            <pc:sldMk cId="3651447852" sldId="258"/>
            <ac:spMk id="14" creationId="{2633B3B5-CC90-43F0-8714-D31D1F3F0209}"/>
          </ac:spMkLst>
        </pc:spChg>
        <pc:spChg chg="add">
          <ac:chgData name="Felipe Souza" userId="ca1e619d-3ceb-445f-88d9-a60e7af00513" providerId="ADAL" clId="{F3D908FB-A5C1-4E70-90E2-53F6A53647A4}" dt="2025-04-28T14:48:47.926" v="100" actId="26606"/>
          <ac:spMkLst>
            <pc:docMk/>
            <pc:sldMk cId="3651447852" sldId="258"/>
            <ac:spMk id="16" creationId="{A8D57A06-A426-446D-B02C-A2DC6B62E45E}"/>
          </ac:spMkLst>
        </pc:spChg>
        <pc:graphicFrameChg chg="add mod modGraphic">
          <ac:chgData name="Felipe Souza" userId="ca1e619d-3ceb-445f-88d9-a60e7af00513" providerId="ADAL" clId="{F3D908FB-A5C1-4E70-90E2-53F6A53647A4}" dt="2025-05-23T14:42:11.656" v="488" actId="122"/>
          <ac:graphicFrameMkLst>
            <pc:docMk/>
            <pc:sldMk cId="3651447852" sldId="258"/>
            <ac:graphicFrameMk id="2" creationId="{E9F66AB2-C3D1-1AE3-0BD2-C9168B226D65}"/>
          </ac:graphicFrameMkLst>
        </pc:graphicFrameChg>
        <pc:picChg chg="add del mod">
          <ac:chgData name="Felipe Souza" userId="ca1e619d-3ceb-445f-88d9-a60e7af00513" providerId="ADAL" clId="{F3D908FB-A5C1-4E70-90E2-53F6A53647A4}" dt="2025-04-28T14:52:35.801" v="151" actId="1076"/>
          <ac:picMkLst>
            <pc:docMk/>
            <pc:sldMk cId="3651447852" sldId="258"/>
            <ac:picMk id="5" creationId="{D644700A-F239-D443-F009-3B3158F522C4}"/>
          </ac:picMkLst>
        </pc:picChg>
        <pc:picChg chg="add mod">
          <ac:chgData name="Felipe Souza" userId="ca1e619d-3ceb-445f-88d9-a60e7af00513" providerId="ADAL" clId="{F3D908FB-A5C1-4E70-90E2-53F6A53647A4}" dt="2025-05-07T17:10:36.721" v="433" actId="1076"/>
          <ac:picMkLst>
            <pc:docMk/>
            <pc:sldMk cId="3651447852" sldId="258"/>
            <ac:picMk id="6" creationId="{F492C43D-80AA-E18F-83BF-B641184744A1}"/>
          </ac:picMkLst>
        </pc:picChg>
      </pc:sldChg>
      <pc:sldChg chg="add">
        <pc:chgData name="Felipe Souza" userId="ca1e619d-3ceb-445f-88d9-a60e7af00513" providerId="ADAL" clId="{F3D908FB-A5C1-4E70-90E2-53F6A53647A4}" dt="2025-05-23T16:24:34.211" v="501"/>
        <pc:sldMkLst>
          <pc:docMk/>
          <pc:sldMk cId="2312499830" sldId="275"/>
        </pc:sldMkLst>
      </pc:sldChg>
      <pc:sldChg chg="addSp delSp modSp mod">
        <pc:chgData name="Felipe Souza" userId="ca1e619d-3ceb-445f-88d9-a60e7af00513" providerId="ADAL" clId="{F3D908FB-A5C1-4E70-90E2-53F6A53647A4}" dt="2025-05-07T17:10:23.087" v="427" actId="1076"/>
        <pc:sldMkLst>
          <pc:docMk/>
          <pc:sldMk cId="955591437" sldId="2147377938"/>
        </pc:sldMkLst>
        <pc:picChg chg="add mod">
          <ac:chgData name="Felipe Souza" userId="ca1e619d-3ceb-445f-88d9-a60e7af00513" providerId="ADAL" clId="{F3D908FB-A5C1-4E70-90E2-53F6A53647A4}" dt="2025-05-07T17:10:23.087" v="427" actId="1076"/>
          <ac:picMkLst>
            <pc:docMk/>
            <pc:sldMk cId="955591437" sldId="2147377938"/>
            <ac:picMk id="5" creationId="{19075F2D-9D27-D890-4D05-4850A84B7844}"/>
          </ac:picMkLst>
        </pc:picChg>
      </pc:sldChg>
      <pc:sldChg chg="addSp delSp modSp mod">
        <pc:chgData name="Felipe Souza" userId="ca1e619d-3ceb-445f-88d9-a60e7af00513" providerId="ADAL" clId="{F3D908FB-A5C1-4E70-90E2-53F6A53647A4}" dt="2025-05-07T17:10:28.664" v="431" actId="1076"/>
        <pc:sldMkLst>
          <pc:docMk/>
          <pc:sldMk cId="579986244" sldId="2147377939"/>
        </pc:sldMkLst>
        <pc:graphicFrameChg chg="add mod modGraphic">
          <ac:chgData name="Felipe Souza" userId="ca1e619d-3ceb-445f-88d9-a60e7af00513" providerId="ADAL" clId="{F3D908FB-A5C1-4E70-90E2-53F6A53647A4}" dt="2025-05-02T13:57:26.559" v="333" actId="1076"/>
          <ac:graphicFrameMkLst>
            <pc:docMk/>
            <pc:sldMk cId="579986244" sldId="2147377939"/>
            <ac:graphicFrameMk id="11" creationId="{B21050F5-AC98-2BD2-E3AB-A5E0B97F1C10}"/>
          </ac:graphicFrameMkLst>
        </pc:graphicFrameChg>
        <pc:picChg chg="add mod">
          <ac:chgData name="Felipe Souza" userId="ca1e619d-3ceb-445f-88d9-a60e7af00513" providerId="ADAL" clId="{F3D908FB-A5C1-4E70-90E2-53F6A53647A4}" dt="2025-05-07T17:10:28.664" v="431" actId="1076"/>
          <ac:picMkLst>
            <pc:docMk/>
            <pc:sldMk cId="579986244" sldId="2147377939"/>
            <ac:picMk id="12" creationId="{5B9A58C0-1459-209C-AB56-7D58FA3D551E}"/>
          </ac:picMkLst>
        </pc:picChg>
      </pc:sldChg>
      <pc:sldChg chg="addSp delSp modSp mod">
        <pc:chgData name="Felipe Souza" userId="ca1e619d-3ceb-445f-88d9-a60e7af00513" providerId="ADAL" clId="{F3D908FB-A5C1-4E70-90E2-53F6A53647A4}" dt="2025-05-07T17:10:49.236" v="439"/>
        <pc:sldMkLst>
          <pc:docMk/>
          <pc:sldMk cId="256790054" sldId="2147377940"/>
        </pc:sldMkLst>
        <pc:picChg chg="add mod">
          <ac:chgData name="Felipe Souza" userId="ca1e619d-3ceb-445f-88d9-a60e7af00513" providerId="ADAL" clId="{F3D908FB-A5C1-4E70-90E2-53F6A53647A4}" dt="2025-05-07T17:10:49.236" v="439"/>
          <ac:picMkLst>
            <pc:docMk/>
            <pc:sldMk cId="256790054" sldId="2147377940"/>
            <ac:picMk id="5" creationId="{20C81665-6A61-07B3-D1E0-0209FF2A4ED6}"/>
          </ac:picMkLst>
        </pc:picChg>
      </pc:sldChg>
      <pc:sldChg chg="addSp delSp modSp mod">
        <pc:chgData name="Felipe Souza" userId="ca1e619d-3ceb-445f-88d9-a60e7af00513" providerId="ADAL" clId="{F3D908FB-A5C1-4E70-90E2-53F6A53647A4}" dt="2025-05-07T17:10:52.140" v="441"/>
        <pc:sldMkLst>
          <pc:docMk/>
          <pc:sldMk cId="3898411133" sldId="2147377941"/>
        </pc:sldMkLst>
        <pc:picChg chg="add mod">
          <ac:chgData name="Felipe Souza" userId="ca1e619d-3ceb-445f-88d9-a60e7af00513" providerId="ADAL" clId="{F3D908FB-A5C1-4E70-90E2-53F6A53647A4}" dt="2025-05-07T17:10:52.140" v="441"/>
          <ac:picMkLst>
            <pc:docMk/>
            <pc:sldMk cId="3898411133" sldId="2147377941"/>
            <ac:picMk id="10" creationId="{2E54227A-1B04-BEE5-514B-39269C0AC3CB}"/>
          </ac:picMkLst>
        </pc:picChg>
      </pc:sldChg>
      <pc:sldChg chg="addSp delSp modSp mod">
        <pc:chgData name="Felipe Souza" userId="ca1e619d-3ceb-445f-88d9-a60e7af00513" providerId="ADAL" clId="{F3D908FB-A5C1-4E70-90E2-53F6A53647A4}" dt="2025-05-07T17:10:55.578" v="443"/>
        <pc:sldMkLst>
          <pc:docMk/>
          <pc:sldMk cId="2606432219" sldId="2147377942"/>
        </pc:sldMkLst>
        <pc:picChg chg="add mod">
          <ac:chgData name="Felipe Souza" userId="ca1e619d-3ceb-445f-88d9-a60e7af00513" providerId="ADAL" clId="{F3D908FB-A5C1-4E70-90E2-53F6A53647A4}" dt="2025-05-07T17:10:55.578" v="443"/>
          <ac:picMkLst>
            <pc:docMk/>
            <pc:sldMk cId="2606432219" sldId="2147377942"/>
            <ac:picMk id="3" creationId="{43D2A4BF-8D96-D5CD-E4D9-77B74A710678}"/>
          </ac:picMkLst>
        </pc:picChg>
      </pc:sldChg>
      <pc:sldChg chg="addSp delSp modSp mod">
        <pc:chgData name="Felipe Souza" userId="ca1e619d-3ceb-445f-88d9-a60e7af00513" providerId="ADAL" clId="{F3D908FB-A5C1-4E70-90E2-53F6A53647A4}" dt="2025-05-07T17:10:58.583" v="445"/>
        <pc:sldMkLst>
          <pc:docMk/>
          <pc:sldMk cId="2112623273" sldId="2147377943"/>
        </pc:sldMkLst>
        <pc:picChg chg="add mod">
          <ac:chgData name="Felipe Souza" userId="ca1e619d-3ceb-445f-88d9-a60e7af00513" providerId="ADAL" clId="{F3D908FB-A5C1-4E70-90E2-53F6A53647A4}" dt="2025-05-07T17:10:58.583" v="445"/>
          <ac:picMkLst>
            <pc:docMk/>
            <pc:sldMk cId="2112623273" sldId="2147377943"/>
            <ac:picMk id="9" creationId="{E6FD3CE2-646C-E073-CCDB-2738DEF04E55}"/>
          </ac:picMkLst>
        </pc:picChg>
      </pc:sldChg>
      <pc:sldChg chg="addSp delSp modSp mod">
        <pc:chgData name="Felipe Souza" userId="ca1e619d-3ceb-445f-88d9-a60e7af00513" providerId="ADAL" clId="{F3D908FB-A5C1-4E70-90E2-53F6A53647A4}" dt="2025-05-07T17:11:01.957" v="447"/>
        <pc:sldMkLst>
          <pc:docMk/>
          <pc:sldMk cId="2579019627" sldId="2147377944"/>
        </pc:sldMkLst>
        <pc:picChg chg="add mod">
          <ac:chgData name="Felipe Souza" userId="ca1e619d-3ceb-445f-88d9-a60e7af00513" providerId="ADAL" clId="{F3D908FB-A5C1-4E70-90E2-53F6A53647A4}" dt="2025-05-07T17:11:01.957" v="447"/>
          <ac:picMkLst>
            <pc:docMk/>
            <pc:sldMk cId="2579019627" sldId="2147377944"/>
            <ac:picMk id="3" creationId="{D48DE69A-8E60-03A4-0698-55E931017A89}"/>
          </ac:picMkLst>
        </pc:picChg>
      </pc:sldChg>
      <pc:sldChg chg="addSp delSp modSp mod">
        <pc:chgData name="Felipe Souza" userId="ca1e619d-3ceb-445f-88d9-a60e7af00513" providerId="ADAL" clId="{F3D908FB-A5C1-4E70-90E2-53F6A53647A4}" dt="2025-05-07T17:11:04.916" v="449"/>
        <pc:sldMkLst>
          <pc:docMk/>
          <pc:sldMk cId="186039918" sldId="2147377945"/>
        </pc:sldMkLst>
        <pc:picChg chg="add mod">
          <ac:chgData name="Felipe Souza" userId="ca1e619d-3ceb-445f-88d9-a60e7af00513" providerId="ADAL" clId="{F3D908FB-A5C1-4E70-90E2-53F6A53647A4}" dt="2025-05-07T17:11:04.916" v="449"/>
          <ac:picMkLst>
            <pc:docMk/>
            <pc:sldMk cId="186039918" sldId="2147377945"/>
            <ac:picMk id="10" creationId="{14DC50FF-28DC-4D98-B406-3ADBB33CB939}"/>
          </ac:picMkLst>
        </pc:picChg>
      </pc:sldChg>
      <pc:sldChg chg="addSp delSp modSp mod">
        <pc:chgData name="Felipe Souza" userId="ca1e619d-3ceb-445f-88d9-a60e7af00513" providerId="ADAL" clId="{F3D908FB-A5C1-4E70-90E2-53F6A53647A4}" dt="2025-05-07T17:11:07.812" v="451"/>
        <pc:sldMkLst>
          <pc:docMk/>
          <pc:sldMk cId="3913407321" sldId="2147377946"/>
        </pc:sldMkLst>
        <pc:picChg chg="add mod">
          <ac:chgData name="Felipe Souza" userId="ca1e619d-3ceb-445f-88d9-a60e7af00513" providerId="ADAL" clId="{F3D908FB-A5C1-4E70-90E2-53F6A53647A4}" dt="2025-05-07T17:11:07.812" v="451"/>
          <ac:picMkLst>
            <pc:docMk/>
            <pc:sldMk cId="3913407321" sldId="2147377946"/>
            <ac:picMk id="3" creationId="{E6996931-D9B6-DA58-E491-084E3EC3115A}"/>
          </ac:picMkLst>
        </pc:picChg>
      </pc:sldChg>
      <pc:sldChg chg="addSp delSp modSp mod">
        <pc:chgData name="Felipe Souza" userId="ca1e619d-3ceb-445f-88d9-a60e7af00513" providerId="ADAL" clId="{F3D908FB-A5C1-4E70-90E2-53F6A53647A4}" dt="2025-05-07T17:11:10.435" v="453"/>
        <pc:sldMkLst>
          <pc:docMk/>
          <pc:sldMk cId="46199595" sldId="2147377947"/>
        </pc:sldMkLst>
        <pc:picChg chg="add mod">
          <ac:chgData name="Felipe Souza" userId="ca1e619d-3ceb-445f-88d9-a60e7af00513" providerId="ADAL" clId="{F3D908FB-A5C1-4E70-90E2-53F6A53647A4}" dt="2025-05-07T17:11:10.435" v="453"/>
          <ac:picMkLst>
            <pc:docMk/>
            <pc:sldMk cId="46199595" sldId="2147377947"/>
            <ac:picMk id="4" creationId="{9C97A155-69BA-1DAB-5F0F-F160CF4EAE60}"/>
          </ac:picMkLst>
        </pc:picChg>
      </pc:sldChg>
      <pc:sldChg chg="addSp delSp modSp mod">
        <pc:chgData name="Felipe Souza" userId="ca1e619d-3ceb-445f-88d9-a60e7af00513" providerId="ADAL" clId="{F3D908FB-A5C1-4E70-90E2-53F6A53647A4}" dt="2025-05-07T17:10:16.868" v="424" actId="1035"/>
        <pc:sldMkLst>
          <pc:docMk/>
          <pc:sldMk cId="3476917303" sldId="2147377948"/>
        </pc:sldMkLst>
        <pc:picChg chg="add mod">
          <ac:chgData name="Felipe Souza" userId="ca1e619d-3ceb-445f-88d9-a60e7af00513" providerId="ADAL" clId="{F3D908FB-A5C1-4E70-90E2-53F6A53647A4}" dt="2025-05-07T17:10:16.868" v="424" actId="1035"/>
          <ac:picMkLst>
            <pc:docMk/>
            <pc:sldMk cId="3476917303" sldId="2147377948"/>
            <ac:picMk id="4" creationId="{1F155631-FF76-6417-095A-51A634C6332D}"/>
          </ac:picMkLst>
        </pc:picChg>
      </pc:sldChg>
      <pc:sldChg chg="addSp delSp modSp mod">
        <pc:chgData name="Felipe Souza" userId="ca1e619d-3ceb-445f-88d9-a60e7af00513" providerId="ADAL" clId="{F3D908FB-A5C1-4E70-90E2-53F6A53647A4}" dt="2025-05-07T17:11:13.210" v="455"/>
        <pc:sldMkLst>
          <pc:docMk/>
          <pc:sldMk cId="3938540200" sldId="2147377949"/>
        </pc:sldMkLst>
        <pc:picChg chg="add mod">
          <ac:chgData name="Felipe Souza" userId="ca1e619d-3ceb-445f-88d9-a60e7af00513" providerId="ADAL" clId="{F3D908FB-A5C1-4E70-90E2-53F6A53647A4}" dt="2025-05-07T17:11:13.210" v="455"/>
          <ac:picMkLst>
            <pc:docMk/>
            <pc:sldMk cId="3938540200" sldId="2147377949"/>
            <ac:picMk id="4" creationId="{18DA0A3A-58E2-E3E9-1278-5DD60274AFFD}"/>
          </ac:picMkLst>
        </pc:picChg>
      </pc:sldChg>
      <pc:sldChg chg="addSp delSp modSp mod">
        <pc:chgData name="Felipe Souza" userId="ca1e619d-3ceb-445f-88d9-a60e7af00513" providerId="ADAL" clId="{F3D908FB-A5C1-4E70-90E2-53F6A53647A4}" dt="2025-05-07T17:11:16.028" v="457"/>
        <pc:sldMkLst>
          <pc:docMk/>
          <pc:sldMk cId="2525003753" sldId="2147377950"/>
        </pc:sldMkLst>
        <pc:picChg chg="add mod">
          <ac:chgData name="Felipe Souza" userId="ca1e619d-3ceb-445f-88d9-a60e7af00513" providerId="ADAL" clId="{F3D908FB-A5C1-4E70-90E2-53F6A53647A4}" dt="2025-05-07T17:11:16.028" v="457"/>
          <ac:picMkLst>
            <pc:docMk/>
            <pc:sldMk cId="2525003753" sldId="2147377950"/>
            <ac:picMk id="4" creationId="{452F3CBE-C346-7876-6258-89461CB49EF2}"/>
          </ac:picMkLst>
        </pc:picChg>
      </pc:sldChg>
      <pc:sldChg chg="addSp delSp modSp mod">
        <pc:chgData name="Felipe Souza" userId="ca1e619d-3ceb-445f-88d9-a60e7af00513" providerId="ADAL" clId="{F3D908FB-A5C1-4E70-90E2-53F6A53647A4}" dt="2025-05-07T17:11:18.653" v="459"/>
        <pc:sldMkLst>
          <pc:docMk/>
          <pc:sldMk cId="3150498965" sldId="2147377951"/>
        </pc:sldMkLst>
        <pc:picChg chg="add mod">
          <ac:chgData name="Felipe Souza" userId="ca1e619d-3ceb-445f-88d9-a60e7af00513" providerId="ADAL" clId="{F3D908FB-A5C1-4E70-90E2-53F6A53647A4}" dt="2025-05-07T17:11:18.653" v="459"/>
          <ac:picMkLst>
            <pc:docMk/>
            <pc:sldMk cId="3150498965" sldId="2147377951"/>
            <ac:picMk id="3" creationId="{03CEC97B-E327-9D1B-9DEA-C19B30E35A08}"/>
          </ac:picMkLst>
        </pc:picChg>
      </pc:sldChg>
      <pc:sldChg chg="addSp delSp modSp mod">
        <pc:chgData name="Felipe Souza" userId="ca1e619d-3ceb-445f-88d9-a60e7af00513" providerId="ADAL" clId="{F3D908FB-A5C1-4E70-90E2-53F6A53647A4}" dt="2025-05-23T14:45:34.186" v="499" actId="113"/>
        <pc:sldMkLst>
          <pc:docMk/>
          <pc:sldMk cId="2459923244" sldId="2147377952"/>
        </pc:sldMkLst>
        <pc:spChg chg="add del mod">
          <ac:chgData name="Felipe Souza" userId="ca1e619d-3ceb-445f-88d9-a60e7af00513" providerId="ADAL" clId="{F3D908FB-A5C1-4E70-90E2-53F6A53647A4}" dt="2025-05-23T14:45:06.832" v="494"/>
          <ac:spMkLst>
            <pc:docMk/>
            <pc:sldMk cId="2459923244" sldId="2147377952"/>
            <ac:spMk id="2" creationId="{02BC380C-18A9-4DD1-EAF2-6F22A72B06E6}"/>
          </ac:spMkLst>
        </pc:spChg>
        <pc:spChg chg="mod">
          <ac:chgData name="Felipe Souza" userId="ca1e619d-3ceb-445f-88d9-a60e7af00513" providerId="ADAL" clId="{F3D908FB-A5C1-4E70-90E2-53F6A53647A4}" dt="2025-05-23T14:45:34.186" v="499" actId="113"/>
          <ac:spMkLst>
            <pc:docMk/>
            <pc:sldMk cId="2459923244" sldId="2147377952"/>
            <ac:spMk id="18" creationId="{00000000-0000-0000-0000-000000000000}"/>
          </ac:spMkLst>
        </pc:spChg>
        <pc:picChg chg="add mod">
          <ac:chgData name="Felipe Souza" userId="ca1e619d-3ceb-445f-88d9-a60e7af00513" providerId="ADAL" clId="{F3D908FB-A5C1-4E70-90E2-53F6A53647A4}" dt="2025-05-07T17:10:40.385" v="435"/>
          <ac:picMkLst>
            <pc:docMk/>
            <pc:sldMk cId="2459923244" sldId="2147377952"/>
            <ac:picMk id="3" creationId="{6CB4C062-8425-95FF-3F20-856CCB5DC20A}"/>
          </ac:picMkLst>
        </pc:picChg>
      </pc:sldChg>
      <pc:sldChg chg="add">
        <pc:chgData name="Felipe Souza" userId="ca1e619d-3ceb-445f-88d9-a60e7af00513" providerId="ADAL" clId="{F3D908FB-A5C1-4E70-90E2-53F6A53647A4}" dt="2025-05-23T16:24:23.445" v="500"/>
        <pc:sldMkLst>
          <pc:docMk/>
          <pc:sldMk cId="2455750707" sldId="2147377953"/>
        </pc:sldMkLst>
      </pc:sldChg>
    </pc:docChg>
  </pc:docChgLst>
  <pc:docChgLst>
    <pc:chgData name="renan.lisboa@fundacaosfa.org.br" userId="S::urn:spo:guest#renan.lisboa@fundacaosfa.org.br::" providerId="AD" clId="Web-{4FDD9A75-2F04-1CAF-EA2B-DAB75698D753}"/>
    <pc:docChg chg="modSld">
      <pc:chgData name="renan.lisboa@fundacaosfa.org.br" userId="S::urn:spo:guest#renan.lisboa@fundacaosfa.org.br::" providerId="AD" clId="Web-{4FDD9A75-2F04-1CAF-EA2B-DAB75698D753}" dt="2025-05-21T18:06:29.932" v="4"/>
      <pc:docMkLst>
        <pc:docMk/>
      </pc:docMkLst>
      <pc:sldChg chg="mod modShow">
        <pc:chgData name="renan.lisboa@fundacaosfa.org.br" userId="S::urn:spo:guest#renan.lisboa@fundacaosfa.org.br::" providerId="AD" clId="Web-{4FDD9A75-2F04-1CAF-EA2B-DAB75698D753}" dt="2025-05-21T17:26:07.264" v="0"/>
        <pc:sldMkLst>
          <pc:docMk/>
          <pc:sldMk cId="3913407321" sldId="2147377946"/>
        </pc:sldMkLst>
      </pc:sldChg>
      <pc:sldChg chg="mod modShow">
        <pc:chgData name="renan.lisboa@fundacaosfa.org.br" userId="S::urn:spo:guest#renan.lisboa@fundacaosfa.org.br::" providerId="AD" clId="Web-{4FDD9A75-2F04-1CAF-EA2B-DAB75698D753}" dt="2025-05-21T17:26:09.623" v="1"/>
        <pc:sldMkLst>
          <pc:docMk/>
          <pc:sldMk cId="46199595" sldId="2147377947"/>
        </pc:sldMkLst>
      </pc:sldChg>
      <pc:sldChg chg="mod modShow">
        <pc:chgData name="renan.lisboa@fundacaosfa.org.br" userId="S::urn:spo:guest#renan.lisboa@fundacaosfa.org.br::" providerId="AD" clId="Web-{4FDD9A75-2F04-1CAF-EA2B-DAB75698D753}" dt="2025-05-21T18:06:29.932" v="4"/>
        <pc:sldMkLst>
          <pc:docMk/>
          <pc:sldMk cId="3938540200" sldId="2147377949"/>
        </pc:sldMkLst>
      </pc:sldChg>
      <pc:sldChg chg="mod modShow">
        <pc:chgData name="renan.lisboa@fundacaosfa.org.br" userId="S::urn:spo:guest#renan.lisboa@fundacaosfa.org.br::" providerId="AD" clId="Web-{4FDD9A75-2F04-1CAF-EA2B-DAB75698D753}" dt="2025-05-21T18:06:29.729" v="2"/>
        <pc:sldMkLst>
          <pc:docMk/>
          <pc:sldMk cId="2525003753" sldId="2147377950"/>
        </pc:sldMkLst>
      </pc:sldChg>
      <pc:sldChg chg="mod modShow">
        <pc:chgData name="renan.lisboa@fundacaosfa.org.br" userId="S::urn:spo:guest#renan.lisboa@fundacaosfa.org.br::" providerId="AD" clId="Web-{4FDD9A75-2F04-1CAF-EA2B-DAB75698D753}" dt="2025-05-21T18:06:29.823" v="3"/>
        <pc:sldMkLst>
          <pc:docMk/>
          <pc:sldMk cId="3150498965" sldId="214737795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585188660184762E-2"/>
          <c:y val="0.10540496099847871"/>
          <c:w val="0.95476605885836086"/>
          <c:h val="0.682529108887845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Soja!$C$1</c:f>
              <c:strCache>
                <c:ptCount val="1"/>
                <c:pt idx="0">
                  <c:v>Produção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Soja!$A$2:$B$11</c:f>
              <c:multiLvlStrCache>
                <c:ptCount val="10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2020</c:v>
                  </c:pt>
                  <c:pt idx="6">
                    <c:v>2021</c:v>
                  </c:pt>
                  <c:pt idx="7">
                    <c:v>2022</c:v>
                  </c:pt>
                  <c:pt idx="8">
                    <c:v>2023</c:v>
                  </c:pt>
                  <c:pt idx="9">
                    <c:v>2024</c:v>
                  </c:pt>
                </c:lvl>
                <c:lvl>
                  <c:pt idx="0">
                    <c:v>SOJA</c:v>
                  </c:pt>
                  <c:pt idx="5">
                    <c:v>FARELO DE SOJA</c:v>
                  </c:pt>
                </c:lvl>
              </c:multiLvlStrCache>
            </c:multiLvlStrRef>
          </c:cat>
          <c:val>
            <c:numRef>
              <c:f>Soja!$C$2:$C$11</c:f>
              <c:numCache>
                <c:formatCode>_-* #,##0.0_-;\-* #,##0.0_-;_-* "-"??_-;_-@_-</c:formatCode>
                <c:ptCount val="10"/>
                <c:pt idx="0">
                  <c:v>125884.2</c:v>
                </c:pt>
                <c:pt idx="1">
                  <c:v>140179.29999999999</c:v>
                </c:pt>
                <c:pt idx="2">
                  <c:v>126479.59999999999</c:v>
                </c:pt>
                <c:pt idx="3">
                  <c:v>155713.4</c:v>
                </c:pt>
                <c:pt idx="4">
                  <c:v>147721.29999999999</c:v>
                </c:pt>
                <c:pt idx="5">
                  <c:v>36021</c:v>
                </c:pt>
                <c:pt idx="6">
                  <c:v>36771</c:v>
                </c:pt>
                <c:pt idx="7">
                  <c:v>39210</c:v>
                </c:pt>
                <c:pt idx="8">
                  <c:v>42292</c:v>
                </c:pt>
                <c:pt idx="9">
                  <c:v>42660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CA-43EC-B6C6-722BD9DE63DE}"/>
            </c:ext>
          </c:extLst>
        </c:ser>
        <c:ser>
          <c:idx val="1"/>
          <c:order val="1"/>
          <c:tx>
            <c:strRef>
              <c:f>Soja!$D$1</c:f>
              <c:strCache>
                <c:ptCount val="1"/>
                <c:pt idx="0">
                  <c:v>Exportação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528878381934465E-2"/>
                  <c:y val="-1.01180142879108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7CA-43EC-B6C6-722BD9DE63DE}"/>
                </c:ext>
              </c:extLst>
            </c:dLbl>
            <c:dLbl>
              <c:idx val="1"/>
              <c:layout>
                <c:manualLayout>
                  <c:x val="1.361703744118558E-2"/>
                  <c:y val="-4.637369644002639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7CA-43EC-B6C6-722BD9DE63DE}"/>
                </c:ext>
              </c:extLst>
            </c:dLbl>
            <c:dLbl>
              <c:idx val="2"/>
              <c:layout>
                <c:manualLayout>
                  <c:x val="1.36170374411855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7CA-43EC-B6C6-722BD9DE63DE}"/>
                </c:ext>
              </c:extLst>
            </c:dLbl>
            <c:dLbl>
              <c:idx val="3"/>
              <c:layout>
                <c:manualLayout>
                  <c:x val="1.7507619567238602E-2"/>
                  <c:y val="-5.05900714395544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7CA-43EC-B6C6-722BD9DE63DE}"/>
                </c:ext>
              </c:extLst>
            </c:dLbl>
            <c:dLbl>
              <c:idx val="4"/>
              <c:layout>
                <c:manualLayout>
                  <c:x val="1.556232850421202E-2"/>
                  <c:y val="-5.05900714395548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7CA-43EC-B6C6-722BD9DE63DE}"/>
                </c:ext>
              </c:extLst>
            </c:dLbl>
            <c:dLbl>
              <c:idx val="5"/>
              <c:layout>
                <c:manualLayout>
                  <c:x val="1.1671746378159068E-2"/>
                  <c:y val="1.01180142879109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37CA-43EC-B6C6-722BD9DE63DE}"/>
                </c:ext>
              </c:extLst>
            </c:dLbl>
            <c:dLbl>
              <c:idx val="6"/>
              <c:layout>
                <c:manualLayout>
                  <c:x val="1.1671746378159068E-2"/>
                  <c:y val="-9.274739288005278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37CA-43EC-B6C6-722BD9DE63DE}"/>
                </c:ext>
              </c:extLst>
            </c:dLbl>
            <c:dLbl>
              <c:idx val="7"/>
              <c:layout>
                <c:manualLayout>
                  <c:x val="1.5562328504211949E-2"/>
                  <c:y val="-5.05900714395544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37CA-43EC-B6C6-722BD9DE63DE}"/>
                </c:ext>
              </c:extLst>
            </c:dLbl>
            <c:dLbl>
              <c:idx val="8"/>
              <c:layout>
                <c:manualLayout>
                  <c:x val="1.361703744118558E-2"/>
                  <c:y val="-9.274739288005278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37CA-43EC-B6C6-722BD9DE63DE}"/>
                </c:ext>
              </c:extLst>
            </c:dLbl>
            <c:dLbl>
              <c:idx val="9"/>
              <c:layout>
                <c:manualLayout>
                  <c:x val="1.945291063026511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37CA-43EC-B6C6-722BD9DE63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Soja!$A$2:$B$11</c:f>
              <c:multiLvlStrCache>
                <c:ptCount val="10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2020</c:v>
                  </c:pt>
                  <c:pt idx="6">
                    <c:v>2021</c:v>
                  </c:pt>
                  <c:pt idx="7">
                    <c:v>2022</c:v>
                  </c:pt>
                  <c:pt idx="8">
                    <c:v>2023</c:v>
                  </c:pt>
                  <c:pt idx="9">
                    <c:v>2024</c:v>
                  </c:pt>
                </c:lvl>
                <c:lvl>
                  <c:pt idx="0">
                    <c:v>SOJA</c:v>
                  </c:pt>
                  <c:pt idx="5">
                    <c:v>FARELO DE SOJA</c:v>
                  </c:pt>
                </c:lvl>
              </c:multiLvlStrCache>
            </c:multiLvlStrRef>
          </c:cat>
          <c:val>
            <c:numRef>
              <c:f>Soja!$D$2:$D$11</c:f>
              <c:numCache>
                <c:formatCode>_-* #,##0.0_-;\-* #,##0.0_-;_-* "-"??_-;_-@_-</c:formatCode>
                <c:ptCount val="10"/>
                <c:pt idx="0">
                  <c:v>82973</c:v>
                </c:pt>
                <c:pt idx="1">
                  <c:v>86108</c:v>
                </c:pt>
                <c:pt idx="2">
                  <c:v>78730</c:v>
                </c:pt>
                <c:pt idx="3">
                  <c:v>101870</c:v>
                </c:pt>
                <c:pt idx="4">
                  <c:v>98815</c:v>
                </c:pt>
                <c:pt idx="5">
                  <c:v>16938</c:v>
                </c:pt>
                <c:pt idx="6">
                  <c:v>17149</c:v>
                </c:pt>
                <c:pt idx="7">
                  <c:v>20353</c:v>
                </c:pt>
                <c:pt idx="8">
                  <c:v>22474</c:v>
                </c:pt>
                <c:pt idx="9">
                  <c:v>23134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CA-43EC-B6C6-722BD9DE63DE}"/>
            </c:ext>
          </c:extLst>
        </c:ser>
        <c:ser>
          <c:idx val="2"/>
          <c:order val="2"/>
          <c:tx>
            <c:strRef>
              <c:f>Soja!$E$1</c:f>
              <c:strCache>
                <c:ptCount val="1"/>
                <c:pt idx="0">
                  <c:v>Consumo Interno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7811642521060454E-3"/>
                  <c:y val="-5.05900714395544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7CA-43EC-B6C6-722BD9DE63DE}"/>
                </c:ext>
              </c:extLst>
            </c:dLbl>
            <c:dLbl>
              <c:idx val="1"/>
              <c:layout>
                <c:manualLayout>
                  <c:x val="9.726455315132557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7CA-43EC-B6C6-722BD9DE63DE}"/>
                </c:ext>
              </c:extLst>
            </c:dLbl>
            <c:dLbl>
              <c:idx val="2"/>
              <c:layout>
                <c:manualLayout>
                  <c:x val="1.1671746378159068E-2"/>
                  <c:y val="1.0118014287910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7CA-43EC-B6C6-722BD9DE63DE}"/>
                </c:ext>
              </c:extLst>
            </c:dLbl>
            <c:dLbl>
              <c:idx val="3"/>
              <c:layout>
                <c:manualLayout>
                  <c:x val="7.7811642521059743E-3"/>
                  <c:y val="1.01180142879108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7CA-43EC-B6C6-722BD9DE63DE}"/>
                </c:ext>
              </c:extLst>
            </c:dLbl>
            <c:dLbl>
              <c:idx val="4"/>
              <c:layout>
                <c:manualLayout>
                  <c:x val="7.7811642521059743E-3"/>
                  <c:y val="-5.05900714395544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7CA-43EC-B6C6-722BD9DE63DE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7CA-43EC-B6C6-722BD9DE63DE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37CA-43EC-B6C6-722BD9DE63DE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37CA-43EC-B6C6-722BD9DE63DE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37CA-43EC-B6C6-722BD9DE63DE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37CA-43EC-B6C6-722BD9DE63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Soja!$A$2:$B$11</c:f>
              <c:multiLvlStrCache>
                <c:ptCount val="10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2020</c:v>
                  </c:pt>
                  <c:pt idx="6">
                    <c:v>2021</c:v>
                  </c:pt>
                  <c:pt idx="7">
                    <c:v>2022</c:v>
                  </c:pt>
                  <c:pt idx="8">
                    <c:v>2023</c:v>
                  </c:pt>
                  <c:pt idx="9">
                    <c:v>2024</c:v>
                  </c:pt>
                </c:lvl>
                <c:lvl>
                  <c:pt idx="0">
                    <c:v>SOJA</c:v>
                  </c:pt>
                  <c:pt idx="5">
                    <c:v>FARELO DE SOJA</c:v>
                  </c:pt>
                </c:lvl>
              </c:multiLvlStrCache>
            </c:multiLvlStrRef>
          </c:cat>
          <c:val>
            <c:numRef>
              <c:f>Soja!$E$2:$E$11</c:f>
              <c:numCache>
                <c:formatCode>_-* #,##0.0_-;\-* #,##0.0_-;_-* "-"??_-;_-@_-</c:formatCode>
                <c:ptCount val="10"/>
                <c:pt idx="0">
                  <c:v>42911.199999999997</c:v>
                </c:pt>
                <c:pt idx="1">
                  <c:v>54071.299999999988</c:v>
                </c:pt>
                <c:pt idx="2">
                  <c:v>47749.599999999991</c:v>
                </c:pt>
                <c:pt idx="3">
                  <c:v>53843.399999999994</c:v>
                </c:pt>
                <c:pt idx="4">
                  <c:v>48906.299999999988</c:v>
                </c:pt>
                <c:pt idx="5">
                  <c:v>19083</c:v>
                </c:pt>
                <c:pt idx="6">
                  <c:v>19622</c:v>
                </c:pt>
                <c:pt idx="7">
                  <c:v>18857</c:v>
                </c:pt>
                <c:pt idx="8">
                  <c:v>19818</c:v>
                </c:pt>
                <c:pt idx="9">
                  <c:v>19526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7CA-43EC-B6C6-722BD9DE63D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760414639"/>
        <c:axId val="1760424719"/>
      </c:barChart>
      <c:catAx>
        <c:axId val="17604146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60424719"/>
        <c:crosses val="autoZero"/>
        <c:auto val="1"/>
        <c:lblAlgn val="ctr"/>
        <c:lblOffset val="100"/>
        <c:noMultiLvlLbl val="0"/>
      </c:catAx>
      <c:valAx>
        <c:axId val="1760424719"/>
        <c:scaling>
          <c:orientation val="minMax"/>
        </c:scaling>
        <c:delete val="1"/>
        <c:axPos val="l"/>
        <c:numFmt formatCode="_-* #,##0.0_-;\-* #,##0.0_-;_-* &quot;-&quot;??_-;_-@_-" sourceLinked="1"/>
        <c:majorTickMark val="none"/>
        <c:minorTickMark val="none"/>
        <c:tickLblPos val="nextTo"/>
        <c:crossAx val="17604146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0704947791651893"/>
          <c:y val="3.2376922275688148E-2"/>
          <c:w val="0.59827200495326505"/>
          <c:h val="8.08209663656678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4589415203334117E-2"/>
          <c:y val="0.10540520241150063"/>
          <c:w val="0.98319326245210392"/>
          <c:h val="0.809197678938394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Soja!$C$1</c:f>
              <c:strCache>
                <c:ptCount val="1"/>
                <c:pt idx="0">
                  <c:v>Produção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Soja!$A$12:$B$16</c:f>
              <c:multiLvlStrCache>
                <c:ptCount val="5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</c:lvl>
                <c:lvl>
                  <c:pt idx="0">
                    <c:v>MILHO</c:v>
                  </c:pt>
                </c:lvl>
              </c:multiLvlStrCache>
            </c:multiLvlStrRef>
          </c:cat>
          <c:val>
            <c:numRef>
              <c:f>Soja!$C$12:$C$16</c:f>
              <c:numCache>
                <c:formatCode>_-* #,##0.0_-;\-* #,##0.0_-;_-* "-"??_-;_-@_-</c:formatCode>
                <c:ptCount val="5"/>
                <c:pt idx="0">
                  <c:v>102586.4</c:v>
                </c:pt>
                <c:pt idx="1">
                  <c:v>87096.8</c:v>
                </c:pt>
                <c:pt idx="2">
                  <c:v>113130.4</c:v>
                </c:pt>
                <c:pt idx="3">
                  <c:v>131892.6</c:v>
                </c:pt>
                <c:pt idx="4">
                  <c:v>115697.2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C6-4222-B023-D1DFA242045C}"/>
            </c:ext>
          </c:extLst>
        </c:ser>
        <c:ser>
          <c:idx val="1"/>
          <c:order val="1"/>
          <c:tx>
            <c:strRef>
              <c:f>Soja!$D$1</c:f>
              <c:strCache>
                <c:ptCount val="1"/>
                <c:pt idx="0">
                  <c:v>Exportação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Soja!$A$12:$B$16</c:f>
              <c:multiLvlStrCache>
                <c:ptCount val="5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</c:lvl>
                <c:lvl>
                  <c:pt idx="0">
                    <c:v>MILHO</c:v>
                  </c:pt>
                </c:lvl>
              </c:multiLvlStrCache>
            </c:multiLvlStrRef>
          </c:cat>
          <c:val>
            <c:numRef>
              <c:f>Soja!$D$12:$D$16</c:f>
              <c:numCache>
                <c:formatCode>_-* #,##0.0_-;\-* #,##0.0_-;_-* "-"??_-;_-@_-</c:formatCode>
                <c:ptCount val="5"/>
                <c:pt idx="0">
                  <c:v>34892.9</c:v>
                </c:pt>
                <c:pt idx="1">
                  <c:v>20815.7</c:v>
                </c:pt>
                <c:pt idx="2">
                  <c:v>46630.3</c:v>
                </c:pt>
                <c:pt idx="3">
                  <c:v>54634.400000000001</c:v>
                </c:pt>
                <c:pt idx="4">
                  <c:v>38500.9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C6-4222-B023-D1DFA242045C}"/>
            </c:ext>
          </c:extLst>
        </c:ser>
        <c:ser>
          <c:idx val="2"/>
          <c:order val="2"/>
          <c:tx>
            <c:strRef>
              <c:f>Soja!$E$1</c:f>
              <c:strCache>
                <c:ptCount val="1"/>
                <c:pt idx="0">
                  <c:v>Consumo Interno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Soja!$A$12:$B$16</c:f>
              <c:multiLvlStrCache>
                <c:ptCount val="5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</c:lvl>
                <c:lvl>
                  <c:pt idx="0">
                    <c:v>MILHO</c:v>
                  </c:pt>
                </c:lvl>
              </c:multiLvlStrCache>
            </c:multiLvlStrRef>
          </c:cat>
          <c:val>
            <c:numRef>
              <c:f>Soja!$E$12:$E$16</c:f>
              <c:numCache>
                <c:formatCode>_-* #,##0.0_-;\-* #,##0.0_-;_-* "-"??_-;_-@_-</c:formatCode>
                <c:ptCount val="5"/>
                <c:pt idx="0">
                  <c:v>67693.5</c:v>
                </c:pt>
                <c:pt idx="1">
                  <c:v>66281.100000000006</c:v>
                </c:pt>
                <c:pt idx="2">
                  <c:v>66500.099999999991</c:v>
                </c:pt>
                <c:pt idx="3">
                  <c:v>77258.200000000012</c:v>
                </c:pt>
                <c:pt idx="4">
                  <c:v>77196.299999999988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DC6-4222-B023-D1DFA242045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760414639"/>
        <c:axId val="1760424719"/>
      </c:barChart>
      <c:catAx>
        <c:axId val="17604146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60424719"/>
        <c:crosses val="autoZero"/>
        <c:auto val="1"/>
        <c:lblAlgn val="ctr"/>
        <c:lblOffset val="100"/>
        <c:noMultiLvlLbl val="0"/>
      </c:catAx>
      <c:valAx>
        <c:axId val="1760424719"/>
        <c:scaling>
          <c:orientation val="minMax"/>
        </c:scaling>
        <c:delete val="1"/>
        <c:axPos val="l"/>
        <c:numFmt formatCode="_-* #,##0.0_-;\-* #,##0.0_-;_-* &quot;-&quot;??_-;_-@_-" sourceLinked="1"/>
        <c:majorTickMark val="none"/>
        <c:minorTickMark val="none"/>
        <c:tickLblPos val="nextTo"/>
        <c:crossAx val="17604146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6615513054037645"/>
          <c:y val="3.1092896174863389E-2"/>
          <c:w val="0.4361577109896782"/>
          <c:h val="8.08209663656678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3352406196718042E-2"/>
          <c:y val="8.6676999991264103E-2"/>
          <c:w val="0.97711016080562618"/>
          <c:h val="0.775684489155625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Planilha1!$C$1</c:f>
              <c:strCache>
                <c:ptCount val="1"/>
                <c:pt idx="0">
                  <c:v>Produção (mil ton)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Planilha1!$A$2:$B$6</c:f>
              <c:multiLvlStrCache>
                <c:ptCount val="5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</c:lvl>
                <c:lvl>
                  <c:pt idx="0">
                    <c:v>AÇÚCAR</c:v>
                  </c:pt>
                </c:lvl>
              </c:multiLvlStrCache>
            </c:multiLvlStrRef>
          </c:cat>
          <c:val>
            <c:numRef>
              <c:f>Planilha1!$C$2:$C$6</c:f>
              <c:numCache>
                <c:formatCode>_(* #,##0.00_);_(* \(#,##0.00\);_(* "-"??_);_(@_)</c:formatCode>
                <c:ptCount val="5"/>
                <c:pt idx="0">
                  <c:v>35321.712</c:v>
                </c:pt>
                <c:pt idx="1">
                  <c:v>41243.22</c:v>
                </c:pt>
                <c:pt idx="2">
                  <c:v>34936.26</c:v>
                </c:pt>
                <c:pt idx="3">
                  <c:v>36770.080000000002</c:v>
                </c:pt>
                <c:pt idx="4">
                  <c:v>45918.96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0D-4A6B-9F49-6D6B826474EF}"/>
            </c:ext>
          </c:extLst>
        </c:ser>
        <c:ser>
          <c:idx val="1"/>
          <c:order val="1"/>
          <c:tx>
            <c:strRef>
              <c:f>Planilha1!$D$1</c:f>
              <c:strCache>
                <c:ptCount val="1"/>
                <c:pt idx="0">
                  <c:v>Exportação  (mil ton)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Planilha1!$A$2:$B$6</c:f>
              <c:multiLvlStrCache>
                <c:ptCount val="5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</c:lvl>
                <c:lvl>
                  <c:pt idx="0">
                    <c:v>AÇÚCAR</c:v>
                  </c:pt>
                </c:lvl>
              </c:multiLvlStrCache>
            </c:multiLvlStrRef>
          </c:cat>
          <c:val>
            <c:numRef>
              <c:f>Planilha1!$D$2:$D$6</c:f>
              <c:numCache>
                <c:formatCode>_(* #,##0.00_);_(* \(#,##0.00\);_(* "-"??_);_(@_)</c:formatCode>
                <c:ptCount val="5"/>
                <c:pt idx="0">
                  <c:v>30787.592000000001</c:v>
                </c:pt>
                <c:pt idx="1">
                  <c:v>27254.956999999999</c:v>
                </c:pt>
                <c:pt idx="2">
                  <c:v>27291.057000000001</c:v>
                </c:pt>
                <c:pt idx="3">
                  <c:v>31376.776999999998</c:v>
                </c:pt>
                <c:pt idx="4">
                  <c:v>38239.696000000004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0D-4A6B-9F49-6D6B826474EF}"/>
            </c:ext>
          </c:extLst>
        </c:ser>
        <c:ser>
          <c:idx val="2"/>
          <c:order val="2"/>
          <c:tx>
            <c:strRef>
              <c:f>Planilha1!$E$1</c:f>
              <c:strCache>
                <c:ptCount val="1"/>
                <c:pt idx="0">
                  <c:v>Consumo Interno  (mil ton)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Planilha1!$A$2:$B$6</c:f>
              <c:multiLvlStrCache>
                <c:ptCount val="5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</c:lvl>
                <c:lvl>
                  <c:pt idx="0">
                    <c:v>AÇÚCAR</c:v>
                  </c:pt>
                </c:lvl>
              </c:multiLvlStrCache>
            </c:multiLvlStrRef>
          </c:cat>
          <c:val>
            <c:numRef>
              <c:f>Planilha1!$E$2:$E$6</c:f>
              <c:numCache>
                <c:formatCode>_(* #,##0.00_);_(* \(#,##0.00\);_(* "-"??_);_(@_)</c:formatCode>
                <c:ptCount val="5"/>
                <c:pt idx="0">
                  <c:v>4534.119999999999</c:v>
                </c:pt>
                <c:pt idx="1">
                  <c:v>13988.263000000003</c:v>
                </c:pt>
                <c:pt idx="2">
                  <c:v>7645.2030000000013</c:v>
                </c:pt>
                <c:pt idx="3">
                  <c:v>5393.3030000000035</c:v>
                </c:pt>
                <c:pt idx="4">
                  <c:v>7679.2639999999956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0D-4A6B-9F49-6D6B826474E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38583392"/>
        <c:axId val="438592032"/>
      </c:barChart>
      <c:catAx>
        <c:axId val="438583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438592032"/>
        <c:crosses val="autoZero"/>
        <c:auto val="1"/>
        <c:lblAlgn val="ctr"/>
        <c:lblOffset val="100"/>
        <c:noMultiLvlLbl val="0"/>
      </c:catAx>
      <c:valAx>
        <c:axId val="438592032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none"/>
        <c:minorTickMark val="none"/>
        <c:tickLblPos val="nextTo"/>
        <c:crossAx val="438583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5244143072124178"/>
          <c:y val="1.7321457148260763E-2"/>
          <c:w val="0.65684370440432294"/>
          <c:h val="9.74338784060986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3352406196718042E-2"/>
          <c:y val="8.6676999991264103E-2"/>
          <c:w val="0.97711016080562618"/>
          <c:h val="0.775684489155625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Planilha1!$C$1</c:f>
              <c:strCache>
                <c:ptCount val="1"/>
                <c:pt idx="0">
                  <c:v>Produção (mil ton)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Planilha1!$A$8:$B$12</c:f>
              <c:multiLvlStrCache>
                <c:ptCount val="5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</c:lvl>
                <c:lvl>
                  <c:pt idx="0">
                    <c:v>ETANOL</c:v>
                  </c:pt>
                </c:lvl>
              </c:multiLvlStrCache>
            </c:multiLvlStrRef>
          </c:cat>
          <c:val>
            <c:numRef>
              <c:f>Planilha1!$C$8:$C$12</c:f>
              <c:numCache>
                <c:formatCode>_(* #,##0.00_);_(* \(#,##0.00\);_(* "-"??_);_(@_)</c:formatCode>
                <c:ptCount val="5"/>
                <c:pt idx="0">
                  <c:v>34923.730000000003</c:v>
                </c:pt>
                <c:pt idx="1">
                  <c:v>32500.7</c:v>
                </c:pt>
                <c:pt idx="2">
                  <c:v>29873.8</c:v>
                </c:pt>
                <c:pt idx="3">
                  <c:v>31195.21</c:v>
                </c:pt>
                <c:pt idx="4">
                  <c:v>35976.74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18-4D53-B418-4F132161704C}"/>
            </c:ext>
          </c:extLst>
        </c:ser>
        <c:ser>
          <c:idx val="1"/>
          <c:order val="1"/>
          <c:tx>
            <c:strRef>
              <c:f>Planilha1!$D$1</c:f>
              <c:strCache>
                <c:ptCount val="1"/>
                <c:pt idx="0">
                  <c:v>Exportação  (mil ton)</c:v>
                </c:pt>
              </c:strCache>
            </c:strRef>
          </c:tx>
          <c:spPr>
            <a:solidFill>
              <a:srgbClr val="70AD47">
                <a:lumMod val="40000"/>
                <a:lumOff val="6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Planilha1!$A$8:$B$12</c:f>
              <c:multiLvlStrCache>
                <c:ptCount val="5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</c:lvl>
                <c:lvl>
                  <c:pt idx="0">
                    <c:v>ETANOL</c:v>
                  </c:pt>
                </c:lvl>
              </c:multiLvlStrCache>
            </c:multiLvlStrRef>
          </c:cat>
          <c:val>
            <c:numRef>
              <c:f>Planilha1!$D$8:$D$12</c:f>
              <c:numCache>
                <c:formatCode>_(* #,##0.00_);_(* \(#,##0.00\);_(* "-"??_);_(@_)</c:formatCode>
                <c:ptCount val="5"/>
                <c:pt idx="0">
                  <c:v>2694.72</c:v>
                </c:pt>
                <c:pt idx="1">
                  <c:v>1948.23</c:v>
                </c:pt>
                <c:pt idx="2">
                  <c:v>2452.8000000000002</c:v>
                </c:pt>
                <c:pt idx="3">
                  <c:v>2519.06</c:v>
                </c:pt>
                <c:pt idx="4">
                  <c:v>1897.31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18-4D53-B418-4F132161704C}"/>
            </c:ext>
          </c:extLst>
        </c:ser>
        <c:ser>
          <c:idx val="2"/>
          <c:order val="2"/>
          <c:tx>
            <c:strRef>
              <c:f>Planilha1!$E$1</c:f>
              <c:strCache>
                <c:ptCount val="1"/>
                <c:pt idx="0">
                  <c:v>Consumo Interno  (mil ton)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Planilha1!$A$8:$B$12</c:f>
              <c:multiLvlStrCache>
                <c:ptCount val="5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</c:lvl>
                <c:lvl>
                  <c:pt idx="0">
                    <c:v>ETANOL</c:v>
                  </c:pt>
                </c:lvl>
              </c:multiLvlStrCache>
            </c:multiLvlStrRef>
          </c:cat>
          <c:val>
            <c:numRef>
              <c:f>Planilha1!$E$8:$E$12</c:f>
              <c:numCache>
                <c:formatCode>_(* #,##0.00_);_(* \(#,##0.00\);_(* "-"??_);_(@_)</c:formatCode>
                <c:ptCount val="5"/>
                <c:pt idx="0">
                  <c:v>32229.010000000002</c:v>
                </c:pt>
                <c:pt idx="1">
                  <c:v>30552.47</c:v>
                </c:pt>
                <c:pt idx="2">
                  <c:v>27421</c:v>
                </c:pt>
                <c:pt idx="3">
                  <c:v>28676.149999999998</c:v>
                </c:pt>
                <c:pt idx="4">
                  <c:v>34079.43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818-4D53-B418-4F132161704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38583392"/>
        <c:axId val="438592032"/>
      </c:barChart>
      <c:catAx>
        <c:axId val="438583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438592032"/>
        <c:crosses val="autoZero"/>
        <c:auto val="1"/>
        <c:lblAlgn val="ctr"/>
        <c:lblOffset val="100"/>
        <c:noMultiLvlLbl val="0"/>
      </c:catAx>
      <c:valAx>
        <c:axId val="438592032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none"/>
        <c:minorTickMark val="none"/>
        <c:tickLblPos val="nextTo"/>
        <c:crossAx val="438583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8135116959064326"/>
          <c:y val="3.3072916666666667E-2"/>
          <c:w val="0.61501681286549703"/>
          <c:h val="0.115066840277777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2280092336170023E-2"/>
          <c:y val="0.13527873721460623"/>
          <c:w val="0.92372734209602969"/>
          <c:h val="0.7385617668444325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Resultado!$G$7</c:f>
              <c:strCache>
                <c:ptCount val="1"/>
                <c:pt idx="0">
                  <c:v>Independentes</c:v>
                </c:pt>
              </c:strCache>
            </c:strRef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211EF505-0DC0-460A-A59F-EA9C3EF1CC39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CD72-4272-833A-DEAF49232AD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D381CCBE-F775-49C3-812E-7BDCEA59EEE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CD72-4272-833A-DEAF49232AD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DF6401F-1319-430F-9424-D6DB8E80AE7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CD72-4272-833A-DEAF49232AD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24979AC9-22BC-4C77-A3DD-684BD13F5264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CD72-4272-833A-DEAF49232AD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576E582-2A50-45C6-BFB8-A3153FAE07B9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CD72-4272-833A-DEAF49232AD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C8828714-E251-4A16-A75D-836A4DBC6F6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CD72-4272-833A-DEAF49232AD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D89AD90C-AF01-40C2-86FC-9BE587A894E7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CD72-4272-833A-DEAF49232AD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313FA2A8-AA22-4967-AB42-09C2951275C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CD72-4272-833A-DEAF49232AD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1C5B518E-61BC-4204-97D9-DB23CD63AD75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CD72-4272-833A-DEAF49232AD8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numRef>
              <c:f>Resultado!$F$8:$F$16</c:f>
              <c:numCache>
                <c:formatCode>General</c:formatCod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</c:numCache>
            </c:numRef>
          </c:cat>
          <c:val>
            <c:numRef>
              <c:f>Resultado!$G$8:$G$16</c:f>
              <c:numCache>
                <c:formatCode>General</c:formatCode>
                <c:ptCount val="9"/>
                <c:pt idx="0">
                  <c:v>4.3069980000000001</c:v>
                </c:pt>
                <c:pt idx="1">
                  <c:v>3.5512899999999998</c:v>
                </c:pt>
                <c:pt idx="2">
                  <c:v>3.8196530000000002</c:v>
                </c:pt>
                <c:pt idx="3">
                  <c:v>4.1097479999999997</c:v>
                </c:pt>
                <c:pt idx="4">
                  <c:v>4.6212099999999996</c:v>
                </c:pt>
                <c:pt idx="5">
                  <c:v>5.0270270000000004</c:v>
                </c:pt>
                <c:pt idx="6">
                  <c:v>5.2478199999999999</c:v>
                </c:pt>
                <c:pt idx="7">
                  <c:v>5.6368029999999996</c:v>
                </c:pt>
                <c:pt idx="8">
                  <c:v>5.3304609999999997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Resultado!$D$8:$D$16</c15:f>
                <c15:dlblRangeCache>
                  <c:ptCount val="9"/>
                  <c:pt idx="0">
                    <c:v>13,4%</c:v>
                  </c:pt>
                  <c:pt idx="1">
                    <c:v>12,0%</c:v>
                  </c:pt>
                  <c:pt idx="2">
                    <c:v>11,9%</c:v>
                  </c:pt>
                  <c:pt idx="3">
                    <c:v>12,5%</c:v>
                  </c:pt>
                  <c:pt idx="4">
                    <c:v>15,0%</c:v>
                  </c:pt>
                  <c:pt idx="5">
                    <c:v>17,0%</c:v>
                  </c:pt>
                  <c:pt idx="6">
                    <c:v>15,5%</c:v>
                  </c:pt>
                  <c:pt idx="7">
                    <c:v>17,4%</c:v>
                  </c:pt>
                  <c:pt idx="8">
                    <c:v>17,0%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9-CD72-4272-833A-DEAF49232AD8}"/>
            </c:ext>
          </c:extLst>
        </c:ser>
        <c:ser>
          <c:idx val="1"/>
          <c:order val="1"/>
          <c:tx>
            <c:strRef>
              <c:f>Resultado!$H$7</c:f>
              <c:strCache>
                <c:ptCount val="1"/>
                <c:pt idx="0">
                  <c:v>Integradas</c:v>
                </c:pt>
              </c:strCache>
            </c:strRef>
          </c:tx>
          <c:spPr>
            <a:solidFill>
              <a:schemeClr val="accent6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2F957435-DC2A-475B-A1BA-A7B92175105A}" type="CELLRANGE">
                      <a:rPr lang="en-US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A-CD72-4272-833A-DEAF49232AD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7A3834E-FDBF-4674-8F7E-8A7583BD81B6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CD72-4272-833A-DEAF49232AD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4A42BCC4-0CDD-4C2D-879E-02FDECE4EA9B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CD72-4272-833A-DEAF49232AD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D5D7FE0-166B-4928-A719-258E902EF1CA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CD72-4272-833A-DEAF49232AD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5EF14E33-35D9-4DDF-943A-9C8A65D55CFC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CD72-4272-833A-DEAF49232AD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5EEBB6A1-90BC-457E-AC3E-D01243621A68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CD72-4272-833A-DEAF49232AD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2C600619-8703-45CF-9A1F-35A6581ECA7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CD72-4272-833A-DEAF49232AD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7461C87A-11DC-48E2-89D7-308DC9D2C5BD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CD72-4272-833A-DEAF49232AD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E88CA6EF-B709-42CA-828F-474BAB16150E}" type="CELLRANGE">
                      <a:rPr lang="pt-BR"/>
                      <a:pPr/>
                      <a:t>[INTERVALODACÉLULA]</a:t>
                    </a:fld>
                    <a:endParaRPr lang="pt-BR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CD72-4272-833A-DEAF49232AD8}"/>
                </c:ext>
              </c:extLst>
            </c:dLbl>
            <c:numFmt formatCode="#,##0" sourceLinked="0"/>
            <c:spPr>
              <a:solidFill>
                <a:sysClr val="window" lastClr="FFFFFF"/>
              </a:solidFill>
              <a:ln>
                <a:solidFill>
                  <a:sysClr val="windowText" lastClr="00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Resultado!$F$8:$F$16</c:f>
              <c:numCache>
                <c:formatCode>General</c:formatCod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</c:numCache>
            </c:numRef>
          </c:cat>
          <c:val>
            <c:numRef>
              <c:f>Resultado!$H$8:$H$16</c:f>
              <c:numCache>
                <c:formatCode>General</c:formatCode>
                <c:ptCount val="9"/>
                <c:pt idx="0">
                  <c:v>27.803400000000003</c:v>
                </c:pt>
                <c:pt idx="1">
                  <c:v>26.035899999999998</c:v>
                </c:pt>
                <c:pt idx="2">
                  <c:v>28.331399999999999</c:v>
                </c:pt>
                <c:pt idx="3">
                  <c:v>28.654832000000003</c:v>
                </c:pt>
                <c:pt idx="4">
                  <c:v>26.280299999999997</c:v>
                </c:pt>
                <c:pt idx="5">
                  <c:v>24.516999999999999</c:v>
                </c:pt>
                <c:pt idx="6">
                  <c:v>28.529799999999998</c:v>
                </c:pt>
                <c:pt idx="7">
                  <c:v>26.744</c:v>
                </c:pt>
                <c:pt idx="8">
                  <c:v>26.027699999999999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Resultado!$E$8:$E$16</c15:f>
                <c15:dlblRangeCache>
                  <c:ptCount val="9"/>
                  <c:pt idx="0">
                    <c:v>86,6%</c:v>
                  </c:pt>
                  <c:pt idx="1">
                    <c:v>88,0%</c:v>
                  </c:pt>
                  <c:pt idx="2">
                    <c:v>88,1%</c:v>
                  </c:pt>
                  <c:pt idx="3">
                    <c:v>87,5%</c:v>
                  </c:pt>
                  <c:pt idx="4">
                    <c:v>85,0%</c:v>
                  </c:pt>
                  <c:pt idx="5">
                    <c:v>83,0%</c:v>
                  </c:pt>
                  <c:pt idx="6">
                    <c:v>84,5%</c:v>
                  </c:pt>
                  <c:pt idx="7">
                    <c:v>82,6%</c:v>
                  </c:pt>
                  <c:pt idx="8">
                    <c:v>83,0%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3-CD72-4272-833A-DEAF49232A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29133488"/>
        <c:axId val="329131088"/>
      </c:barChart>
      <c:catAx>
        <c:axId val="329133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29131088"/>
        <c:crosses val="autoZero"/>
        <c:auto val="1"/>
        <c:lblAlgn val="ctr"/>
        <c:lblOffset val="100"/>
        <c:noMultiLvlLbl val="0"/>
      </c:catAx>
      <c:valAx>
        <c:axId val="329131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29133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4464154624350127E-3"/>
          <c:y val="7.7992791486634933E-2"/>
          <c:w val="0.97054474512525013"/>
          <c:h val="0.800205276474741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Resultado!$C$1</c:f>
              <c:strCache>
                <c:ptCount val="1"/>
                <c:pt idx="0">
                  <c:v>Produção</c:v>
                </c:pt>
              </c:strCache>
            </c:strRef>
          </c:tx>
          <c:spPr>
            <a:solidFill>
              <a:schemeClr val="accent6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Resultado!$B$2:$B$5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Resultado!$C$2:$C$5</c:f>
              <c:numCache>
                <c:formatCode>_(* #,##0.00_);_(* \(#,##0.00\);_(* "-"??_);_(@_)</c:formatCode>
                <c:ptCount val="4"/>
                <c:pt idx="0">
                  <c:v>388.64</c:v>
                </c:pt>
                <c:pt idx="1">
                  <c:v>423.65</c:v>
                </c:pt>
                <c:pt idx="2">
                  <c:v>403.024</c:v>
                </c:pt>
                <c:pt idx="3">
                  <c:v>436.84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F9-4529-9C19-7D530DD62EBE}"/>
            </c:ext>
          </c:extLst>
        </c:ser>
        <c:ser>
          <c:idx val="1"/>
          <c:order val="1"/>
          <c:tx>
            <c:strRef>
              <c:f>Resultado!$D$1</c:f>
              <c:strCache>
                <c:ptCount val="1"/>
                <c:pt idx="0">
                  <c:v>Exportação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Resultado!$B$2:$B$5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Resultado!$D$2:$D$5</c:f>
              <c:numCache>
                <c:formatCode>_(* #,##0.00_);_(* \(#,##0.00\);_(* "-"??_);_(@_)</c:formatCode>
                <c:ptCount val="4"/>
                <c:pt idx="0">
                  <c:v>325.93</c:v>
                </c:pt>
                <c:pt idx="1">
                  <c:v>337.58</c:v>
                </c:pt>
                <c:pt idx="2">
                  <c:v>324.67</c:v>
                </c:pt>
                <c:pt idx="3">
                  <c:v>353.13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F9-4529-9C19-7D530DD62EBE}"/>
            </c:ext>
          </c:extLst>
        </c:ser>
        <c:ser>
          <c:idx val="2"/>
          <c:order val="2"/>
          <c:tx>
            <c:strRef>
              <c:f>Resultado!$E$1</c:f>
              <c:strCache>
                <c:ptCount val="1"/>
                <c:pt idx="0">
                  <c:v>Comércio Interno</c:v>
                </c:pt>
              </c:strCache>
            </c:strRef>
          </c:tx>
          <c:spPr>
            <a:solidFill>
              <a:schemeClr val="accent6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Resultado!$B$2:$B$5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Resultado!$E$2:$E$5</c:f>
              <c:numCache>
                <c:formatCode>_(* #,##0.00_);_(* \(#,##0.00\);_(* "-"??_);_(@_)</c:formatCode>
                <c:ptCount val="4"/>
                <c:pt idx="0">
                  <c:v>62.70999999999998</c:v>
                </c:pt>
                <c:pt idx="1">
                  <c:v>86.07</c:v>
                </c:pt>
                <c:pt idx="2">
                  <c:v>78.353999999999985</c:v>
                </c:pt>
                <c:pt idx="3">
                  <c:v>83.70999999999998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DF9-4529-9C19-7D530DD62E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8206831"/>
        <c:axId val="1588212239"/>
      </c:barChart>
      <c:catAx>
        <c:axId val="15882068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588212239"/>
        <c:crosses val="autoZero"/>
        <c:auto val="1"/>
        <c:lblAlgn val="ctr"/>
        <c:lblOffset val="100"/>
        <c:noMultiLvlLbl val="0"/>
      </c:catAx>
      <c:valAx>
        <c:axId val="1588212239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none"/>
        <c:minorTickMark val="none"/>
        <c:tickLblPos val="nextTo"/>
        <c:crossAx val="15882068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6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D6F8E7-130C-48A8-A552-FE0A10E3939A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01407-B769-431B-989B-920F6BA4DB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2906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9">
          <a:extLst>
            <a:ext uri="{FF2B5EF4-FFF2-40B4-BE49-F238E27FC236}">
              <a16:creationId xmlns:a16="http://schemas.microsoft.com/office/drawing/2014/main" id="{00870D85-9B65-2655-BB00-5925412B4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" name="Google Shape;3020;p12:notes">
            <a:extLst>
              <a:ext uri="{FF2B5EF4-FFF2-40B4-BE49-F238E27FC236}">
                <a16:creationId xmlns:a16="http://schemas.microsoft.com/office/drawing/2014/main" id="{75DD7175-F0A7-C56B-F4B8-F3C3629D0BB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1" name="Google Shape;3021;p12:notes">
            <a:extLst>
              <a:ext uri="{FF2B5EF4-FFF2-40B4-BE49-F238E27FC236}">
                <a16:creationId xmlns:a16="http://schemas.microsoft.com/office/drawing/2014/main" id="{6653A412-350D-C46C-835D-5D501C4A93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710534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9">
          <a:extLst>
            <a:ext uri="{FF2B5EF4-FFF2-40B4-BE49-F238E27FC236}">
              <a16:creationId xmlns:a16="http://schemas.microsoft.com/office/drawing/2014/main" id="{6E17CCA5-7414-9893-3AB3-F8CA1BCF1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" name="Google Shape;3020;p12:notes">
            <a:extLst>
              <a:ext uri="{FF2B5EF4-FFF2-40B4-BE49-F238E27FC236}">
                <a16:creationId xmlns:a16="http://schemas.microsoft.com/office/drawing/2014/main" id="{1BBB97EF-A001-0D7E-AF74-40560314E9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1" name="Google Shape;3021;p12:notes">
            <a:extLst>
              <a:ext uri="{FF2B5EF4-FFF2-40B4-BE49-F238E27FC236}">
                <a16:creationId xmlns:a16="http://schemas.microsoft.com/office/drawing/2014/main" id="{BE29CC1F-39EA-D21D-6893-F280BD5E38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1409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9">
          <a:extLst>
            <a:ext uri="{FF2B5EF4-FFF2-40B4-BE49-F238E27FC236}">
              <a16:creationId xmlns:a16="http://schemas.microsoft.com/office/drawing/2014/main" id="{CF2208AF-15F9-9113-6FB0-357C5D2A7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" name="Google Shape;3020;p12:notes">
            <a:extLst>
              <a:ext uri="{FF2B5EF4-FFF2-40B4-BE49-F238E27FC236}">
                <a16:creationId xmlns:a16="http://schemas.microsoft.com/office/drawing/2014/main" id="{F496ED12-0272-B852-8824-7C2735EF8BF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1" name="Google Shape;3021;p12:notes">
            <a:extLst>
              <a:ext uri="{FF2B5EF4-FFF2-40B4-BE49-F238E27FC236}">
                <a16:creationId xmlns:a16="http://schemas.microsoft.com/office/drawing/2014/main" id="{EEE3A402-A850-4F7B-F138-37C2C231FE8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06034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9">
          <a:extLst>
            <a:ext uri="{FF2B5EF4-FFF2-40B4-BE49-F238E27FC236}">
              <a16:creationId xmlns:a16="http://schemas.microsoft.com/office/drawing/2014/main" id="{92859449-A2BD-19EF-B1F5-9C9E0940F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" name="Google Shape;3020;p12:notes">
            <a:extLst>
              <a:ext uri="{FF2B5EF4-FFF2-40B4-BE49-F238E27FC236}">
                <a16:creationId xmlns:a16="http://schemas.microsoft.com/office/drawing/2014/main" id="{08C67038-4B5A-AB38-1C98-35A27E1C7B2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1" name="Google Shape;3021;p12:notes">
            <a:extLst>
              <a:ext uri="{FF2B5EF4-FFF2-40B4-BE49-F238E27FC236}">
                <a16:creationId xmlns:a16="http://schemas.microsoft.com/office/drawing/2014/main" id="{DAADA63D-2433-3001-C12F-B2A7575BE08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46781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9">
          <a:extLst>
            <a:ext uri="{FF2B5EF4-FFF2-40B4-BE49-F238E27FC236}">
              <a16:creationId xmlns:a16="http://schemas.microsoft.com/office/drawing/2014/main" id="{9F3214B5-C5D6-91B7-0F2A-C7509A687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" name="Google Shape;3020;p12:notes">
            <a:extLst>
              <a:ext uri="{FF2B5EF4-FFF2-40B4-BE49-F238E27FC236}">
                <a16:creationId xmlns:a16="http://schemas.microsoft.com/office/drawing/2014/main" id="{37617448-8D77-82AD-0008-F4DDDAF9C9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1" name="Google Shape;3021;p12:notes">
            <a:extLst>
              <a:ext uri="{FF2B5EF4-FFF2-40B4-BE49-F238E27FC236}">
                <a16:creationId xmlns:a16="http://schemas.microsoft.com/office/drawing/2014/main" id="{EDAF272C-0CF6-1941-7884-F21A12F38B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831707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9">
          <a:extLst>
            <a:ext uri="{FF2B5EF4-FFF2-40B4-BE49-F238E27FC236}">
              <a16:creationId xmlns:a16="http://schemas.microsoft.com/office/drawing/2014/main" id="{9F3214B5-C5D6-91B7-0F2A-C7509A687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" name="Google Shape;3020;p12:notes">
            <a:extLst>
              <a:ext uri="{FF2B5EF4-FFF2-40B4-BE49-F238E27FC236}">
                <a16:creationId xmlns:a16="http://schemas.microsoft.com/office/drawing/2014/main" id="{37617448-8D77-82AD-0008-F4DDDAF9C9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1" name="Google Shape;3021;p12:notes">
            <a:extLst>
              <a:ext uri="{FF2B5EF4-FFF2-40B4-BE49-F238E27FC236}">
                <a16:creationId xmlns:a16="http://schemas.microsoft.com/office/drawing/2014/main" id="{EDAF272C-0CF6-1941-7884-F21A12F38B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00555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9">
          <a:extLst>
            <a:ext uri="{FF2B5EF4-FFF2-40B4-BE49-F238E27FC236}">
              <a16:creationId xmlns:a16="http://schemas.microsoft.com/office/drawing/2014/main" id="{9FA90B80-269D-3A1B-1A71-F2B00A6A2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" name="Google Shape;3020;p12:notes">
            <a:extLst>
              <a:ext uri="{FF2B5EF4-FFF2-40B4-BE49-F238E27FC236}">
                <a16:creationId xmlns:a16="http://schemas.microsoft.com/office/drawing/2014/main" id="{AB1DBE3A-C8B0-E77A-4EA1-B5525CA4B1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1" name="Google Shape;3021;p12:notes">
            <a:extLst>
              <a:ext uri="{FF2B5EF4-FFF2-40B4-BE49-F238E27FC236}">
                <a16:creationId xmlns:a16="http://schemas.microsoft.com/office/drawing/2014/main" id="{D9AC7F2E-F109-848D-FB84-D72A1050E97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29707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9">
          <a:extLst>
            <a:ext uri="{FF2B5EF4-FFF2-40B4-BE49-F238E27FC236}">
              <a16:creationId xmlns:a16="http://schemas.microsoft.com/office/drawing/2014/main" id="{83B959B3-20D8-16B6-1C0E-A08C5136C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" name="Google Shape;3020;p12:notes">
            <a:extLst>
              <a:ext uri="{FF2B5EF4-FFF2-40B4-BE49-F238E27FC236}">
                <a16:creationId xmlns:a16="http://schemas.microsoft.com/office/drawing/2014/main" id="{389B42EE-FBA0-E663-4AD4-F63F7737A7D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1" name="Google Shape;3021;p12:notes">
            <a:extLst>
              <a:ext uri="{FF2B5EF4-FFF2-40B4-BE49-F238E27FC236}">
                <a16:creationId xmlns:a16="http://schemas.microsoft.com/office/drawing/2014/main" id="{4144412C-D530-2A2E-948D-4E0CA1F623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91949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9">
          <a:extLst>
            <a:ext uri="{FF2B5EF4-FFF2-40B4-BE49-F238E27FC236}">
              <a16:creationId xmlns:a16="http://schemas.microsoft.com/office/drawing/2014/main" id="{BD138F8A-4A78-771F-464D-1F06DF7221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" name="Google Shape;3020;p12:notes">
            <a:extLst>
              <a:ext uri="{FF2B5EF4-FFF2-40B4-BE49-F238E27FC236}">
                <a16:creationId xmlns:a16="http://schemas.microsoft.com/office/drawing/2014/main" id="{FAB96AB0-B4C7-94EB-0B4B-EEF76E975B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1" name="Google Shape;3021;p12:notes">
            <a:extLst>
              <a:ext uri="{FF2B5EF4-FFF2-40B4-BE49-F238E27FC236}">
                <a16:creationId xmlns:a16="http://schemas.microsoft.com/office/drawing/2014/main" id="{D149F781-98AE-6B47-66A4-588D36F798B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30306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9">
          <a:extLst>
            <a:ext uri="{FF2B5EF4-FFF2-40B4-BE49-F238E27FC236}">
              <a16:creationId xmlns:a16="http://schemas.microsoft.com/office/drawing/2014/main" id="{4E010352-7AD1-0E51-DC6A-1656797AA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" name="Google Shape;3020;p12:notes">
            <a:extLst>
              <a:ext uri="{FF2B5EF4-FFF2-40B4-BE49-F238E27FC236}">
                <a16:creationId xmlns:a16="http://schemas.microsoft.com/office/drawing/2014/main" id="{BD3780CA-B8F0-8EB2-1CB2-79D78AB8A3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1" name="Google Shape;3021;p12:notes">
            <a:extLst>
              <a:ext uri="{FF2B5EF4-FFF2-40B4-BE49-F238E27FC236}">
                <a16:creationId xmlns:a16="http://schemas.microsoft.com/office/drawing/2014/main" id="{A18E0EC2-5914-1E39-0398-F859B4722A4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496648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9">
          <a:extLst>
            <a:ext uri="{FF2B5EF4-FFF2-40B4-BE49-F238E27FC236}">
              <a16:creationId xmlns:a16="http://schemas.microsoft.com/office/drawing/2014/main" id="{26203B78-F123-37EB-C889-081C611411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" name="Google Shape;3020;p12:notes">
            <a:extLst>
              <a:ext uri="{FF2B5EF4-FFF2-40B4-BE49-F238E27FC236}">
                <a16:creationId xmlns:a16="http://schemas.microsoft.com/office/drawing/2014/main" id="{D1C07F19-55D0-85A6-7726-E1C51B39BA0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1" name="Google Shape;3021;p12:notes">
            <a:extLst>
              <a:ext uri="{FF2B5EF4-FFF2-40B4-BE49-F238E27FC236}">
                <a16:creationId xmlns:a16="http://schemas.microsoft.com/office/drawing/2014/main" id="{77B9ADFF-151D-290A-5059-4C8A0B7BFC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64787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9">
          <a:extLst>
            <a:ext uri="{FF2B5EF4-FFF2-40B4-BE49-F238E27FC236}">
              <a16:creationId xmlns:a16="http://schemas.microsoft.com/office/drawing/2014/main" id="{0927785F-D475-800F-975B-0AA8A366C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" name="Google Shape;3020;p12:notes">
            <a:extLst>
              <a:ext uri="{FF2B5EF4-FFF2-40B4-BE49-F238E27FC236}">
                <a16:creationId xmlns:a16="http://schemas.microsoft.com/office/drawing/2014/main" id="{65E54C58-C8FF-4C20-13CF-CDA05C56C57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1" name="Google Shape;3021;p12:notes">
            <a:extLst>
              <a:ext uri="{FF2B5EF4-FFF2-40B4-BE49-F238E27FC236}">
                <a16:creationId xmlns:a16="http://schemas.microsoft.com/office/drawing/2014/main" id="{710405D8-4FD6-964D-5737-904835C5E5B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56873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D6D96D-0C8B-A440-7C8E-821E79AEF7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0358471-BB00-626E-5302-A6A85CF66B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C0C9647-ED36-7E12-B115-55886C3DC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0A87F-0D4D-46E7-BC82-171C5E47DBA0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24A13A1-7855-2094-3E7F-9BB6EDD2F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B09BAA-A1B9-55AB-C2E5-51F295F4E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1E19B-DA24-4DB8-B9EF-39D158835B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3565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054B1C-D8F9-6FA9-6E1F-8B2CF4832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1E38958-6D5D-2908-E7DF-5AA2377385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2181B99-C72C-75ED-E3FD-031F9D57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0A87F-0D4D-46E7-BC82-171C5E47DBA0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F9BEC82-191B-7366-CEDC-69C7B5BCC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00E44A6-137C-8387-79E2-9B6B2AE38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1E19B-DA24-4DB8-B9EF-39D158835B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4008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36F30B9-D210-542D-AC04-917A25EBD8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23F1882-9773-AE0E-E0BC-FA06E15DA2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7ADFE49-3C71-F442-458D-7A8200CF3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0A87F-0D4D-46E7-BC82-171C5E47DBA0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343E4B1-75D2-AA11-FE65-3107ECDED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700D155-D241-6CC8-6328-8FC3F6EA2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1E19B-DA24-4DB8-B9EF-39D158835B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9220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908359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709071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425203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3620206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6184112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2906568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4047339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97293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4443B1-614B-3BCA-443D-83A18FEF9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D52AAFC-F036-30F2-2FEB-879BE01264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E3279E9-C3A0-94C4-8D25-7D706DA80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0A87F-0D4D-46E7-BC82-171C5E47DBA0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FD3F07F-2647-6557-0114-14E1385A1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AA93582-28B7-F1DD-93CA-09DD568F7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1E19B-DA24-4DB8-B9EF-39D158835B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89752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1178643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2310336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4989313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E4535811-A939-473A-9562-B98E6CBDDA6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701196" y="6652681"/>
            <a:ext cx="208389" cy="180177"/>
          </a:xfrm>
          <a:prstGeom prst="rect">
            <a:avLst/>
          </a:prstGeom>
          <a:ln w="3175">
            <a:miter lim="400000"/>
          </a:ln>
        </p:spPr>
        <p:txBody>
          <a:bodyPr wrap="none" lIns="20637" tIns="20637" rIns="20637" bIns="20637" anchor="b">
            <a:spAutoFit/>
          </a:bodyPr>
          <a:lstStyle>
            <a:lvl1pPr defTabSz="292100">
              <a:defRPr sz="900" b="0" i="0">
                <a:solidFill>
                  <a:schemeClr val="tx1"/>
                </a:solidFill>
                <a:latin typeface="+mn-lt"/>
                <a:ea typeface="Roboto Condensed Light" panose="02000000000000000000" pitchFamily="2" charset="0"/>
              </a:defRPr>
            </a:lvl1pPr>
          </a:lstStyle>
          <a:p>
            <a:fld id="{86CB4B4D-7CA3-9044-876B-883B54F8677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95545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148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A6A03A-2A03-219D-81D9-132BDB402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CE55BF6-753B-0E65-8EB4-C2DDA4CCCD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022D41-E3E7-5F19-480F-C24B11B50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0A87F-0D4D-46E7-BC82-171C5E47DBA0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DECDE8A-D924-4C6E-1643-4D1E8EDBD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B9A83A7-C99E-B380-AE83-8BBD44A23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1E19B-DA24-4DB8-B9EF-39D158835B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4132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43A851-A248-1843-9A2D-8330ACEE8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11503F6-2ACE-57B0-FA27-6A7634464F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AC1E7ED-1864-4D28-E379-097BDBEE31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05321B5-9025-06D5-6953-B445422D6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0A87F-0D4D-46E7-BC82-171C5E47DBA0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D82F376-4EC3-A01C-F9A6-327ABB15E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8C1B777-CEB1-33D1-7E91-312F5CF30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1E19B-DA24-4DB8-B9EF-39D158835B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2808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6630E8-295A-3FF3-48FF-9333D5D97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6A53ABE-1A5F-561C-72AD-E0BA7F3ED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28A2EBC-EAF0-8EFB-7DFE-7931D9F776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EDAA5B0-8657-D189-60A8-815EDFB1C3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7DD5A77-EEF3-5ABC-5609-92C65E78D2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3C55D0F-71B3-A1B8-23F1-9E82046A8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0A87F-0D4D-46E7-BC82-171C5E47DBA0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4856F9F-3E5C-3D81-2BF0-22F14970A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CDB6723-8144-A6E9-88C0-CEF2953BD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1E19B-DA24-4DB8-B9EF-39D158835B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591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4ABD12-3F04-E494-6B81-36A93634D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AD23CAA-C8A1-EA06-A8B7-10332A54B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0A87F-0D4D-46E7-BC82-171C5E47DBA0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1D586DB9-21D1-C1DC-C338-A237C6FA0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F2BE364-7EFA-E00C-D0A1-7C9305283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1E19B-DA24-4DB8-B9EF-39D158835B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4016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9086F90-3D30-EBDC-C722-7A1425DC8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0A87F-0D4D-46E7-BC82-171C5E47DBA0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ED5943C-3792-2BC7-7D32-85460D1EE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FB4A90B-7790-8E51-BE3E-4863CC96B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1E19B-DA24-4DB8-B9EF-39D158835B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538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B5EF32-CB34-B56C-62AF-4BAB23DB8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FB29288-554F-7360-D60C-7791338AF2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26B4FD1-9169-9797-2737-9DF51F7A0F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AB31A88-701C-8DDE-0D89-BB09AA610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0A87F-0D4D-46E7-BC82-171C5E47DBA0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FC04E1B-D506-BCB5-0C56-63D098DCD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28723BE-172F-9675-9B40-2FD58D7F3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1E19B-DA24-4DB8-B9EF-39D158835B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2994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48F825-3470-7EA0-0D38-7A9D680B5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74666C4-E070-24CA-E985-1770B77BC4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19FE1FA-F264-BEAA-BAF6-A6DE500E5F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8B0C64A-0806-E64D-E508-FDC7F3BAE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0A87F-0D4D-46E7-BC82-171C5E47DBA0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B53F734-731C-249C-BF91-E2385C715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BA8A13C-0764-A567-757D-ACB9D2CA4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1E19B-DA24-4DB8-B9EF-39D158835B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3751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6D1EB49D-A227-4FF3-E974-473C3DED0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34A701B-FF4E-F578-1F8B-7A9CA7EF70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F4A05C6-3190-B960-0CE5-03648BDF4E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30A87F-0D4D-46E7-BC82-171C5E47DBA0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AA4D69A-B193-46BE-A358-FB027713DD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58E711C-B773-1069-81C5-9EB3FD04E4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B1E19B-DA24-4DB8-B9EF-39D158835B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469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882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4.wdp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5.wdp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5.wdp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5.wdp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5.wdp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1C5F6E1-C270-3B46-BB63-A79DCB113E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226F3310-D90D-1236-9C87-C4A1D49A54C6}"/>
              </a:ext>
            </a:extLst>
          </p:cNvPr>
          <p:cNvSpPr/>
          <p:nvPr/>
        </p:nvSpPr>
        <p:spPr>
          <a:xfrm>
            <a:off x="7560522" y="2191214"/>
            <a:ext cx="4631473" cy="24755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32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19E0D43-996A-5706-93CB-0D990D169B1C}"/>
              </a:ext>
            </a:extLst>
          </p:cNvPr>
          <p:cNvSpPr txBox="1"/>
          <p:nvPr/>
        </p:nvSpPr>
        <p:spPr>
          <a:xfrm>
            <a:off x="7880189" y="2748766"/>
            <a:ext cx="39921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4A70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Plano Estratégico de Logística de Carga</a:t>
            </a:r>
          </a:p>
        </p:txBody>
      </p:sp>
    </p:spTree>
    <p:extLst>
      <p:ext uri="{BB962C8B-B14F-4D97-AF65-F5344CB8AC3E}">
        <p14:creationId xmlns:p14="http://schemas.microsoft.com/office/powerpoint/2010/main" val="2455750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022">
          <a:extLst>
            <a:ext uri="{FF2B5EF4-FFF2-40B4-BE49-F238E27FC236}">
              <a16:creationId xmlns:a16="http://schemas.microsoft.com/office/drawing/2014/main" id="{7F0AB7A1-7F51-9D6B-7CCC-854B945A8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64" name="Rectangle 3063">
            <a:extLst>
              <a:ext uri="{FF2B5EF4-FFF2-40B4-BE49-F238E27FC236}">
                <a16:creationId xmlns:a16="http://schemas.microsoft.com/office/drawing/2014/main" id="{775F1B49-0CD7-8155-C30D-D37078BAF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6" name="Rectangle 3065">
            <a:extLst>
              <a:ext uri="{FF2B5EF4-FFF2-40B4-BE49-F238E27FC236}">
                <a16:creationId xmlns:a16="http://schemas.microsoft.com/office/drawing/2014/main" id="{7CC3046A-4400-867C-7C27-D8B9AFE970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8" name="Rectangle 3067">
            <a:extLst>
              <a:ext uri="{FF2B5EF4-FFF2-40B4-BE49-F238E27FC236}">
                <a16:creationId xmlns:a16="http://schemas.microsoft.com/office/drawing/2014/main" id="{099731C2-C8B5-A4AD-59D4-9D52E54E0C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0" name="Rectangle 3069">
            <a:extLst>
              <a:ext uri="{FF2B5EF4-FFF2-40B4-BE49-F238E27FC236}">
                <a16:creationId xmlns:a16="http://schemas.microsoft.com/office/drawing/2014/main" id="{661DA461-17D5-6392-F4AB-63535B5555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2" name="Rectangle 3071">
            <a:extLst>
              <a:ext uri="{FF2B5EF4-FFF2-40B4-BE49-F238E27FC236}">
                <a16:creationId xmlns:a16="http://schemas.microsoft.com/office/drawing/2014/main" id="{4A834627-E442-9BD9-31E3-D56FECBA9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8" name="Google Shape;3036;p12">
            <a:extLst>
              <a:ext uri="{FF2B5EF4-FFF2-40B4-BE49-F238E27FC236}">
                <a16:creationId xmlns:a16="http://schemas.microsoft.com/office/drawing/2014/main" id="{1BC237F8-B0BD-9AFB-2D85-A092925D1FDC}"/>
              </a:ext>
            </a:extLst>
          </p:cNvPr>
          <p:cNvSpPr txBox="1">
            <a:spLocks/>
          </p:cNvSpPr>
          <p:nvPr/>
        </p:nvSpPr>
        <p:spPr>
          <a:xfrm>
            <a:off x="699714" y="353160"/>
            <a:ext cx="7091300" cy="898581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Corredores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Logísticos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Estratégicos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pt-B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Minério de Ferro e Ferro Gusa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</p:txBody>
      </p:sp>
      <p:sp>
        <p:nvSpPr>
          <p:cNvPr id="16" name="Aliquam finibus at felis et elementum1">
            <a:extLst>
              <a:ext uri="{FF2B5EF4-FFF2-40B4-BE49-F238E27FC236}">
                <a16:creationId xmlns:a16="http://schemas.microsoft.com/office/drawing/2014/main" id="{9F063CA1-6AE8-1F02-B404-DAC07AC177AD}"/>
              </a:ext>
            </a:extLst>
          </p:cNvPr>
          <p:cNvSpPr txBox="1"/>
          <p:nvPr/>
        </p:nvSpPr>
        <p:spPr>
          <a:xfrm>
            <a:off x="861816" y="4009324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Volume de Ferro Gusa – em milhões de </a:t>
            </a:r>
            <a:r>
              <a:rPr lang="pt-BR" sz="1600" b="1" i="1" dirty="0">
                <a:solidFill>
                  <a:srgbClr val="0D2032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</a:t>
            </a:r>
            <a:r>
              <a:rPr kumimoji="0" lang="pt-BR" sz="1600" b="1" i="1" u="none" strike="noStrike" kern="1200" cap="none" spc="0" normalizeH="0" baseline="0" noProof="0" dirty="0" err="1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oneladas</a:t>
            </a:r>
            <a:endParaRPr kumimoji="0" lang="pt-BR" sz="1600" b="1" i="1" u="none" strike="noStrike" kern="1200" cap="none" spc="0" normalizeH="0" baseline="0" noProof="0" dirty="0">
              <a:ln>
                <a:noFill/>
              </a:ln>
              <a:solidFill>
                <a:srgbClr val="0D2032"/>
              </a:solidFill>
              <a:effectLst/>
              <a:uLnTx/>
              <a:uFillTx/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7" name="Aliquam finibus at felis et elementum1">
            <a:extLst>
              <a:ext uri="{FF2B5EF4-FFF2-40B4-BE49-F238E27FC236}">
                <a16:creationId xmlns:a16="http://schemas.microsoft.com/office/drawing/2014/main" id="{7690002D-0534-1354-80F3-645ACE7B8D38}"/>
              </a:ext>
            </a:extLst>
          </p:cNvPr>
          <p:cNvSpPr txBox="1"/>
          <p:nvPr/>
        </p:nvSpPr>
        <p:spPr>
          <a:xfrm>
            <a:off x="1036002" y="1603729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Volume de Minério de Ferro – em milhões de </a:t>
            </a:r>
            <a:r>
              <a:rPr lang="pt-BR" sz="1600" b="1" i="1" dirty="0">
                <a:solidFill>
                  <a:srgbClr val="0D2032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</a:t>
            </a:r>
            <a:r>
              <a:rPr kumimoji="0" lang="pt-BR" sz="1600" b="1" i="1" u="none" strike="noStrike" kern="1200" cap="none" spc="0" normalizeH="0" baseline="0" noProof="0" dirty="0" err="1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oneladas</a:t>
            </a:r>
            <a:endParaRPr kumimoji="0" lang="pt-BR" sz="1600" b="1" i="1" u="none" strike="noStrike" kern="1200" cap="none" spc="0" normalizeH="0" baseline="0" noProof="0" dirty="0">
              <a:ln>
                <a:noFill/>
              </a:ln>
              <a:solidFill>
                <a:srgbClr val="0D2032"/>
              </a:solidFill>
              <a:effectLst/>
              <a:uLnTx/>
              <a:uFillTx/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" name="Aliquam finibus at felis et elementum1">
            <a:extLst>
              <a:ext uri="{FF2B5EF4-FFF2-40B4-BE49-F238E27FC236}">
                <a16:creationId xmlns:a16="http://schemas.microsoft.com/office/drawing/2014/main" id="{3AE7D652-5932-2E52-6482-534F9CAB5802}"/>
              </a:ext>
            </a:extLst>
          </p:cNvPr>
          <p:cNvSpPr txBox="1"/>
          <p:nvPr/>
        </p:nvSpPr>
        <p:spPr>
          <a:xfrm>
            <a:off x="6732911" y="1611937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Produção de Minério de Ferro e Ferro Gusa</a:t>
            </a:r>
          </a:p>
        </p:txBody>
      </p:sp>
      <p:pic>
        <p:nvPicPr>
          <p:cNvPr id="25" name="Google Shape;3032;p12" descr="Logotipo&#10;&#10;Descrição gerada automaticamente">
            <a:extLst>
              <a:ext uri="{FF2B5EF4-FFF2-40B4-BE49-F238E27FC236}">
                <a16:creationId xmlns:a16="http://schemas.microsoft.com/office/drawing/2014/main" id="{5CB3CBA4-5AB5-FD68-BF7F-69CE8B8532B6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3806" y="6226742"/>
            <a:ext cx="1493557" cy="72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3033;p12" descr="Logotipo&#10;&#10;Descrição gerada automaticamente">
            <a:extLst>
              <a:ext uri="{FF2B5EF4-FFF2-40B4-BE49-F238E27FC236}">
                <a16:creationId xmlns:a16="http://schemas.microsoft.com/office/drawing/2014/main" id="{D27424FB-B90E-D765-C79A-830401E33D31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2711" y="6265841"/>
            <a:ext cx="2390623" cy="54330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312F47E5-31F6-01C7-AE19-93DE324081EC}"/>
              </a:ext>
            </a:extLst>
          </p:cNvPr>
          <p:cNvSpPr txBox="1"/>
          <p:nvPr/>
        </p:nvSpPr>
        <p:spPr>
          <a:xfrm>
            <a:off x="449810" y="6537492"/>
            <a:ext cx="49259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Fonte: Ministério dos Transportes, 2025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0841FE5-6FF4-DB43-3CBA-38B697F1CE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72447" y="1889070"/>
            <a:ext cx="5544000" cy="4387537"/>
          </a:xfrm>
          <a:prstGeom prst="rect">
            <a:avLst/>
          </a:prstGeom>
        </p:spPr>
      </p:pic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20C81665-6A61-07B3-D1E0-0209FF2A4ED6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9350025" y="362017"/>
            <a:ext cx="1670400" cy="835200"/>
          </a:xfrm>
          <a:prstGeom prst="rect">
            <a:avLst/>
          </a:prstGeom>
          <a:ln/>
        </p:spPr>
      </p:pic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31E0844E-4E9E-3F47-2AB4-F851116A1F8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5205798"/>
              </p:ext>
            </p:extLst>
          </p:nvPr>
        </p:nvGraphicFramePr>
        <p:xfrm>
          <a:off x="230743" y="4153273"/>
          <a:ext cx="5822637" cy="2437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0" name="Gráfico 19">
            <a:extLst>
              <a:ext uri="{FF2B5EF4-FFF2-40B4-BE49-F238E27FC236}">
                <a16:creationId xmlns:a16="http://schemas.microsoft.com/office/drawing/2014/main" id="{C6D56551-9D5F-4735-8411-2EE71CE1BA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7574417"/>
              </p:ext>
            </p:extLst>
          </p:nvPr>
        </p:nvGraphicFramePr>
        <p:xfrm>
          <a:off x="449810" y="1786813"/>
          <a:ext cx="5191564" cy="2307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5679005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022">
          <a:extLst>
            <a:ext uri="{FF2B5EF4-FFF2-40B4-BE49-F238E27FC236}">
              <a16:creationId xmlns:a16="http://schemas.microsoft.com/office/drawing/2014/main" id="{B612E433-F788-8D6F-B1AF-ED25CA6D9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64" name="Rectangle 3063">
            <a:extLst>
              <a:ext uri="{FF2B5EF4-FFF2-40B4-BE49-F238E27FC236}">
                <a16:creationId xmlns:a16="http://schemas.microsoft.com/office/drawing/2014/main" id="{277435C4-A140-0A10-2791-E1402670E7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6" name="Rectangle 3065">
            <a:extLst>
              <a:ext uri="{FF2B5EF4-FFF2-40B4-BE49-F238E27FC236}">
                <a16:creationId xmlns:a16="http://schemas.microsoft.com/office/drawing/2014/main" id="{E4869DB0-50AF-5099-16AC-EF0C51C4A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8" name="Rectangle 3067">
            <a:extLst>
              <a:ext uri="{FF2B5EF4-FFF2-40B4-BE49-F238E27FC236}">
                <a16:creationId xmlns:a16="http://schemas.microsoft.com/office/drawing/2014/main" id="{DD671630-1130-C7B0-CE37-245B6EA49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0" name="Rectangle 3069">
            <a:extLst>
              <a:ext uri="{FF2B5EF4-FFF2-40B4-BE49-F238E27FC236}">
                <a16:creationId xmlns:a16="http://schemas.microsoft.com/office/drawing/2014/main" id="{D1371DB9-C8F5-B22F-6CEC-835D59A2C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2" name="Rectangle 3071">
            <a:extLst>
              <a:ext uri="{FF2B5EF4-FFF2-40B4-BE49-F238E27FC236}">
                <a16:creationId xmlns:a16="http://schemas.microsoft.com/office/drawing/2014/main" id="{CB9D9239-3E3C-6D7D-1B8F-E6C52EAF0E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8" name="Google Shape;3036;p12">
            <a:extLst>
              <a:ext uri="{FF2B5EF4-FFF2-40B4-BE49-F238E27FC236}">
                <a16:creationId xmlns:a16="http://schemas.microsoft.com/office/drawing/2014/main" id="{16BC3552-37B4-DA29-CD6D-44BCEF2E1A49}"/>
              </a:ext>
            </a:extLst>
          </p:cNvPr>
          <p:cNvSpPr txBox="1">
            <a:spLocks/>
          </p:cNvSpPr>
          <p:nvPr/>
        </p:nvSpPr>
        <p:spPr>
          <a:xfrm>
            <a:off x="699714" y="353160"/>
            <a:ext cx="7091300" cy="898581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Corredores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Logísticos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Estratégicos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pt-B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Minério de Ferro e Ferro Gusa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77AB433-4EFE-B638-76D3-B2C090979D46}"/>
              </a:ext>
            </a:extLst>
          </p:cNvPr>
          <p:cNvSpPr txBox="1"/>
          <p:nvPr/>
        </p:nvSpPr>
        <p:spPr>
          <a:xfrm>
            <a:off x="6950207" y="1951672"/>
            <a:ext cx="534174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3 eixos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1" i="0" u="none" strike="noStrike" kern="1200" cap="none" spc="0" normalizeH="0" baseline="0" noProof="0" dirty="0">
              <a:ln>
                <a:noFill/>
              </a:ln>
              <a:solidFill>
                <a:srgbClr val="0D2032"/>
              </a:solidFill>
              <a:effectLst/>
              <a:uLnTx/>
              <a:uFillTx/>
              <a:latin typeface="Lao UI" panose="020B0502040204020203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Logístico Norte-Nordeste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Logístico Centro-Oeste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Logístico Sudeste</a:t>
            </a:r>
          </a:p>
        </p:txBody>
      </p:sp>
      <p:sp>
        <p:nvSpPr>
          <p:cNvPr id="5" name="Aliquam finibus at felis et elementum1">
            <a:extLst>
              <a:ext uri="{FF2B5EF4-FFF2-40B4-BE49-F238E27FC236}">
                <a16:creationId xmlns:a16="http://schemas.microsoft.com/office/drawing/2014/main" id="{D63963FD-B43E-6799-0189-9DACDAD352D1}"/>
              </a:ext>
            </a:extLst>
          </p:cNvPr>
          <p:cNvSpPr txBox="1"/>
          <p:nvPr/>
        </p:nvSpPr>
        <p:spPr>
          <a:xfrm>
            <a:off x="1189366" y="1629635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Corredores de Exportação</a:t>
            </a:r>
          </a:p>
        </p:txBody>
      </p:sp>
      <p:pic>
        <p:nvPicPr>
          <p:cNvPr id="6" name="Google Shape;3032;p12" descr="Logotipo&#10;&#10;Descrição gerada automaticamente">
            <a:extLst>
              <a:ext uri="{FF2B5EF4-FFF2-40B4-BE49-F238E27FC236}">
                <a16:creationId xmlns:a16="http://schemas.microsoft.com/office/drawing/2014/main" id="{E2350506-B40A-81E4-7373-A230D8762C95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3806" y="6226742"/>
            <a:ext cx="1493557" cy="72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033;p12" descr="Logotipo&#10;&#10;Descrição gerada automaticamente">
            <a:extLst>
              <a:ext uri="{FF2B5EF4-FFF2-40B4-BE49-F238E27FC236}">
                <a16:creationId xmlns:a16="http://schemas.microsoft.com/office/drawing/2014/main" id="{0A915F57-0130-ABD5-6379-F1FB6F594BB3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2711" y="6265841"/>
            <a:ext cx="2390623" cy="54330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BEFE0C0E-6DCD-65FC-D48C-27C207C0CB92}"/>
              </a:ext>
            </a:extLst>
          </p:cNvPr>
          <p:cNvSpPr txBox="1"/>
          <p:nvPr/>
        </p:nvSpPr>
        <p:spPr>
          <a:xfrm>
            <a:off x="672189" y="6501366"/>
            <a:ext cx="4925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Fonte: Ministério dos Transportes, 2017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8C5CD033-F512-3F16-628A-2F86D133185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93" y="1917533"/>
            <a:ext cx="6984000" cy="4522491"/>
          </a:xfrm>
          <a:prstGeom prst="rect">
            <a:avLst/>
          </a:prstGeom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263249"/>
              </p:ext>
            </p:extLst>
          </p:nvPr>
        </p:nvGraphicFramePr>
        <p:xfrm>
          <a:off x="7465405" y="4257675"/>
          <a:ext cx="38354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6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Região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% de Movimentação Portuária (2023)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Centro-Oeste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1,6%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Nordeste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43,6%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Norte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0,1%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Sudeste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54,7%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Sul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0,0%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</a:rPr>
                        <a:t>Total Geral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100,0%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0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2E54227A-1B04-BEE5-514B-39269C0AC3CB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9350025" y="362017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898411133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022">
          <a:extLst>
            <a:ext uri="{FF2B5EF4-FFF2-40B4-BE49-F238E27FC236}">
              <a16:creationId xmlns:a16="http://schemas.microsoft.com/office/drawing/2014/main" id="{D90FF512-344E-8C64-4D9B-0B3AE3947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64" name="Rectangle 3063">
            <a:extLst>
              <a:ext uri="{FF2B5EF4-FFF2-40B4-BE49-F238E27FC236}">
                <a16:creationId xmlns:a16="http://schemas.microsoft.com/office/drawing/2014/main" id="{7D8D9425-9D3E-AD8F-2B56-B2027C5C9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6" name="Rectangle 3065">
            <a:extLst>
              <a:ext uri="{FF2B5EF4-FFF2-40B4-BE49-F238E27FC236}">
                <a16:creationId xmlns:a16="http://schemas.microsoft.com/office/drawing/2014/main" id="{7F8F05B5-0C2C-6D19-F83B-55E509403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8" name="Rectangle 3067">
            <a:extLst>
              <a:ext uri="{FF2B5EF4-FFF2-40B4-BE49-F238E27FC236}">
                <a16:creationId xmlns:a16="http://schemas.microsoft.com/office/drawing/2014/main" id="{69025B09-2DAB-DE8A-071E-F6A1EBB35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0" name="Rectangle 3069">
            <a:extLst>
              <a:ext uri="{FF2B5EF4-FFF2-40B4-BE49-F238E27FC236}">
                <a16:creationId xmlns:a16="http://schemas.microsoft.com/office/drawing/2014/main" id="{3CE80274-DBDD-C1CA-F417-471596045C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2" name="Rectangle 3071">
            <a:extLst>
              <a:ext uri="{FF2B5EF4-FFF2-40B4-BE49-F238E27FC236}">
                <a16:creationId xmlns:a16="http://schemas.microsoft.com/office/drawing/2014/main" id="{F307EF38-ECA7-23CB-4AFF-6A163CE1F3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8" name="Google Shape;3036;p12">
            <a:extLst>
              <a:ext uri="{FF2B5EF4-FFF2-40B4-BE49-F238E27FC236}">
                <a16:creationId xmlns:a16="http://schemas.microsoft.com/office/drawing/2014/main" id="{4CF55F82-11B2-02EF-B8CD-855CB391604F}"/>
              </a:ext>
            </a:extLst>
          </p:cNvPr>
          <p:cNvSpPr txBox="1">
            <a:spLocks/>
          </p:cNvSpPr>
          <p:nvPr/>
        </p:nvSpPr>
        <p:spPr>
          <a:xfrm>
            <a:off x="699714" y="353160"/>
            <a:ext cx="7091300" cy="898581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Corredores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Logísticos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Estratégicos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pt-B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Petróleo e Combustíveis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</p:txBody>
      </p:sp>
      <p:sp>
        <p:nvSpPr>
          <p:cNvPr id="17" name="Aliquam finibus at felis et elementum1">
            <a:extLst>
              <a:ext uri="{FF2B5EF4-FFF2-40B4-BE49-F238E27FC236}">
                <a16:creationId xmlns:a16="http://schemas.microsoft.com/office/drawing/2014/main" id="{AC1B8363-53FF-A700-811F-74FD940299D1}"/>
              </a:ext>
            </a:extLst>
          </p:cNvPr>
          <p:cNvSpPr txBox="1"/>
          <p:nvPr/>
        </p:nvSpPr>
        <p:spPr>
          <a:xfrm>
            <a:off x="1051242" y="1576447"/>
            <a:ext cx="1851615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Produção de Petróleo</a:t>
            </a:r>
          </a:p>
        </p:txBody>
      </p:sp>
      <p:sp>
        <p:nvSpPr>
          <p:cNvPr id="18" name="Aliquam finibus at felis et elementum1">
            <a:extLst>
              <a:ext uri="{FF2B5EF4-FFF2-40B4-BE49-F238E27FC236}">
                <a16:creationId xmlns:a16="http://schemas.microsoft.com/office/drawing/2014/main" id="{79E59FD2-0433-97AD-090F-1F5D83B91B8D}"/>
              </a:ext>
            </a:extLst>
          </p:cNvPr>
          <p:cNvSpPr txBox="1"/>
          <p:nvPr/>
        </p:nvSpPr>
        <p:spPr>
          <a:xfrm>
            <a:off x="7128718" y="1595990"/>
            <a:ext cx="1990175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Produção de Biodiesel</a:t>
            </a:r>
          </a:p>
        </p:txBody>
      </p:sp>
      <p:pic>
        <p:nvPicPr>
          <p:cNvPr id="25" name="Google Shape;3032;p12" descr="Logotipo&#10;&#10;Descrição gerada automaticamente">
            <a:extLst>
              <a:ext uri="{FF2B5EF4-FFF2-40B4-BE49-F238E27FC236}">
                <a16:creationId xmlns:a16="http://schemas.microsoft.com/office/drawing/2014/main" id="{E639553B-36E0-2BAD-3666-CF6FABD5F726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3806" y="6226742"/>
            <a:ext cx="1493557" cy="72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3033;p12" descr="Logotipo&#10;&#10;Descrição gerada automaticamente">
            <a:extLst>
              <a:ext uri="{FF2B5EF4-FFF2-40B4-BE49-F238E27FC236}">
                <a16:creationId xmlns:a16="http://schemas.microsoft.com/office/drawing/2014/main" id="{86FD845B-15F6-090B-EA4C-3D3912C020CD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2711" y="6265841"/>
            <a:ext cx="2390623" cy="54330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EC873E1E-8AB2-8657-486C-5C31F45B1AEB}"/>
              </a:ext>
            </a:extLst>
          </p:cNvPr>
          <p:cNvSpPr txBox="1"/>
          <p:nvPr/>
        </p:nvSpPr>
        <p:spPr>
          <a:xfrm>
            <a:off x="8785849" y="5892910"/>
            <a:ext cx="4925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Fonte: Ministério dos Transportes, 2017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122B09E-2BAB-BE89-271E-3AB750DCF4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622" y="1979869"/>
            <a:ext cx="5999150" cy="2330874"/>
          </a:xfrm>
          <a:prstGeom prst="rect">
            <a:avLst/>
          </a:prstGeom>
        </p:spPr>
      </p:pic>
      <p:sp>
        <p:nvSpPr>
          <p:cNvPr id="7" name="Aliquam finibus at felis et elementum1">
            <a:extLst>
              <a:ext uri="{FF2B5EF4-FFF2-40B4-BE49-F238E27FC236}">
                <a16:creationId xmlns:a16="http://schemas.microsoft.com/office/drawing/2014/main" id="{EB72D80B-BA24-E3EF-3FA2-C3DC8CD7AB53}"/>
              </a:ext>
            </a:extLst>
          </p:cNvPr>
          <p:cNvSpPr txBox="1"/>
          <p:nvPr/>
        </p:nvSpPr>
        <p:spPr>
          <a:xfrm>
            <a:off x="4299422" y="1611937"/>
            <a:ext cx="1851615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Refino por região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D6E89AC7-1A29-3342-7149-99DF8BFAB8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2911" y="1979868"/>
            <a:ext cx="5459089" cy="2577617"/>
          </a:xfrm>
          <a:prstGeom prst="rect">
            <a:avLst/>
          </a:prstGeom>
        </p:spPr>
      </p:pic>
      <p:sp>
        <p:nvSpPr>
          <p:cNvPr id="11" name="Aliquam finibus at felis et elementum1">
            <a:extLst>
              <a:ext uri="{FF2B5EF4-FFF2-40B4-BE49-F238E27FC236}">
                <a16:creationId xmlns:a16="http://schemas.microsoft.com/office/drawing/2014/main" id="{7657B8BC-0925-DF08-DF5C-3163935F6EC1}"/>
              </a:ext>
            </a:extLst>
          </p:cNvPr>
          <p:cNvSpPr txBox="1"/>
          <p:nvPr/>
        </p:nvSpPr>
        <p:spPr>
          <a:xfrm>
            <a:off x="9905020" y="1611937"/>
            <a:ext cx="1990175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Produção por Estado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9DBD4FAA-BF50-AA52-2829-F139C1BFBD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5914" y="4714165"/>
            <a:ext cx="5999149" cy="2094978"/>
          </a:xfrm>
          <a:prstGeom prst="rect">
            <a:avLst/>
          </a:prstGeom>
        </p:spPr>
      </p:pic>
      <p:sp>
        <p:nvSpPr>
          <p:cNvPr id="19" name="Aliquam finibus at felis et elementum1">
            <a:extLst>
              <a:ext uri="{FF2B5EF4-FFF2-40B4-BE49-F238E27FC236}">
                <a16:creationId xmlns:a16="http://schemas.microsoft.com/office/drawing/2014/main" id="{85F66085-8803-4A9C-9234-11B06ABFE8EB}"/>
              </a:ext>
            </a:extLst>
          </p:cNvPr>
          <p:cNvSpPr txBox="1"/>
          <p:nvPr/>
        </p:nvSpPr>
        <p:spPr>
          <a:xfrm>
            <a:off x="840785" y="4330286"/>
            <a:ext cx="1851615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Produção de Etanol</a:t>
            </a:r>
          </a:p>
        </p:txBody>
      </p:sp>
      <p:sp>
        <p:nvSpPr>
          <p:cNvPr id="20" name="Aliquam finibus at felis et elementum1">
            <a:extLst>
              <a:ext uri="{FF2B5EF4-FFF2-40B4-BE49-F238E27FC236}">
                <a16:creationId xmlns:a16="http://schemas.microsoft.com/office/drawing/2014/main" id="{38E43D22-3B8D-2362-67F5-3BA8C158E5DC}"/>
              </a:ext>
            </a:extLst>
          </p:cNvPr>
          <p:cNvSpPr txBox="1"/>
          <p:nvPr/>
        </p:nvSpPr>
        <p:spPr>
          <a:xfrm>
            <a:off x="4214864" y="4368505"/>
            <a:ext cx="1851615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Produção por Estado</a:t>
            </a:r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E6996931-D9B6-DA58-E491-084E3EC3115A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9350025" y="362017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913407321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022">
          <a:extLst>
            <a:ext uri="{FF2B5EF4-FFF2-40B4-BE49-F238E27FC236}">
              <a16:creationId xmlns:a16="http://schemas.microsoft.com/office/drawing/2014/main" id="{951411ED-0EE3-4CB9-4995-DABCF70A0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64" name="Rectangle 3063">
            <a:extLst>
              <a:ext uri="{FF2B5EF4-FFF2-40B4-BE49-F238E27FC236}">
                <a16:creationId xmlns:a16="http://schemas.microsoft.com/office/drawing/2014/main" id="{50DE644B-03FB-E14C-4AB4-5E3CE57966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6" name="Rectangle 3065">
            <a:extLst>
              <a:ext uri="{FF2B5EF4-FFF2-40B4-BE49-F238E27FC236}">
                <a16:creationId xmlns:a16="http://schemas.microsoft.com/office/drawing/2014/main" id="{7B8E1CCD-B576-9944-DD3F-FDCFD1908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8" name="Rectangle 3067">
            <a:extLst>
              <a:ext uri="{FF2B5EF4-FFF2-40B4-BE49-F238E27FC236}">
                <a16:creationId xmlns:a16="http://schemas.microsoft.com/office/drawing/2014/main" id="{2500EAE1-49A3-0369-FD67-91D5B57B1D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0" name="Rectangle 3069">
            <a:extLst>
              <a:ext uri="{FF2B5EF4-FFF2-40B4-BE49-F238E27FC236}">
                <a16:creationId xmlns:a16="http://schemas.microsoft.com/office/drawing/2014/main" id="{BB070762-4843-2432-5CFA-300FE236C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2" name="Rectangle 3071">
            <a:extLst>
              <a:ext uri="{FF2B5EF4-FFF2-40B4-BE49-F238E27FC236}">
                <a16:creationId xmlns:a16="http://schemas.microsoft.com/office/drawing/2014/main" id="{9064A108-AB1F-1E93-8FF0-E58A5AB1C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8" name="Google Shape;3036;p12">
            <a:extLst>
              <a:ext uri="{FF2B5EF4-FFF2-40B4-BE49-F238E27FC236}">
                <a16:creationId xmlns:a16="http://schemas.microsoft.com/office/drawing/2014/main" id="{42FF2311-69FF-2433-7D62-F88617015F45}"/>
              </a:ext>
            </a:extLst>
          </p:cNvPr>
          <p:cNvSpPr txBox="1">
            <a:spLocks/>
          </p:cNvSpPr>
          <p:nvPr/>
        </p:nvSpPr>
        <p:spPr>
          <a:xfrm>
            <a:off x="699714" y="353160"/>
            <a:ext cx="7091300" cy="898581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Corredores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Logísticos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Estratégicos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pt-B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Petróleo e Combustíveis: Gasolina e Diesel</a:t>
            </a:r>
          </a:p>
        </p:txBody>
      </p:sp>
      <p:sp>
        <p:nvSpPr>
          <p:cNvPr id="5" name="Aliquam finibus at felis et elementum1">
            <a:extLst>
              <a:ext uri="{FF2B5EF4-FFF2-40B4-BE49-F238E27FC236}">
                <a16:creationId xmlns:a16="http://schemas.microsoft.com/office/drawing/2014/main" id="{BD01F5C9-73D9-C4D0-29CA-CE1A2F369003}"/>
              </a:ext>
            </a:extLst>
          </p:cNvPr>
          <p:cNvSpPr txBox="1"/>
          <p:nvPr/>
        </p:nvSpPr>
        <p:spPr>
          <a:xfrm>
            <a:off x="1189366" y="1629635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Corredores de Exportação</a:t>
            </a:r>
          </a:p>
        </p:txBody>
      </p:sp>
      <p:pic>
        <p:nvPicPr>
          <p:cNvPr id="6" name="Google Shape;3032;p12" descr="Logotipo&#10;&#10;Descrição gerada automaticamente">
            <a:extLst>
              <a:ext uri="{FF2B5EF4-FFF2-40B4-BE49-F238E27FC236}">
                <a16:creationId xmlns:a16="http://schemas.microsoft.com/office/drawing/2014/main" id="{8B3037E3-1C96-5F33-E960-784217A4B8D8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3806" y="6226742"/>
            <a:ext cx="1493557" cy="72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033;p12" descr="Logotipo&#10;&#10;Descrição gerada automaticamente">
            <a:extLst>
              <a:ext uri="{FF2B5EF4-FFF2-40B4-BE49-F238E27FC236}">
                <a16:creationId xmlns:a16="http://schemas.microsoft.com/office/drawing/2014/main" id="{4D2520FC-41F3-E57C-C942-6D4309B9C5F7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2711" y="6265841"/>
            <a:ext cx="2390623" cy="54330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A024DFB4-CBB5-86C1-9830-0C366CCFABDC}"/>
              </a:ext>
            </a:extLst>
          </p:cNvPr>
          <p:cNvSpPr txBox="1"/>
          <p:nvPr/>
        </p:nvSpPr>
        <p:spPr>
          <a:xfrm>
            <a:off x="672189" y="6501366"/>
            <a:ext cx="4925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Fonte: Ministério dos Transportes, 2017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ABC8AD80-91C1-0276-A621-B90DFA3643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21142" y="1629635"/>
            <a:ext cx="5229225" cy="321945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3BB5A39C-E425-1C51-089C-8E1F015FA8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605" y="2076816"/>
            <a:ext cx="6059699" cy="4113518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1B5BFA5C-B80A-23B1-2C7F-4CB3B6D31D01}"/>
              </a:ext>
            </a:extLst>
          </p:cNvPr>
          <p:cNvSpPr/>
          <p:nvPr/>
        </p:nvSpPr>
        <p:spPr>
          <a:xfrm>
            <a:off x="6897113" y="1889619"/>
            <a:ext cx="1493557" cy="284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067366"/>
              </p:ext>
            </p:extLst>
          </p:nvPr>
        </p:nvGraphicFramePr>
        <p:xfrm>
          <a:off x="7699663" y="5047334"/>
          <a:ext cx="3835400" cy="1143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6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Região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% de Movimentação Portuária (2023)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Nordeste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48,00%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Norte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16,45%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Sudeste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18,30%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Sul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17,25%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</a:rPr>
                        <a:t>Total Geral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100,00%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9C97A155-69BA-1DAB-5F0F-F160CF4EAE60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9350025" y="362017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6199595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022">
          <a:extLst>
            <a:ext uri="{FF2B5EF4-FFF2-40B4-BE49-F238E27FC236}">
              <a16:creationId xmlns:a16="http://schemas.microsoft.com/office/drawing/2014/main" id="{48AB7B79-9A8F-7B50-80FB-F38140BCD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64" name="Rectangle 3063">
            <a:extLst>
              <a:ext uri="{FF2B5EF4-FFF2-40B4-BE49-F238E27FC236}">
                <a16:creationId xmlns:a16="http://schemas.microsoft.com/office/drawing/2014/main" id="{C24046DC-6D94-D7B2-A300-E54F56B713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6" name="Rectangle 3065">
            <a:extLst>
              <a:ext uri="{FF2B5EF4-FFF2-40B4-BE49-F238E27FC236}">
                <a16:creationId xmlns:a16="http://schemas.microsoft.com/office/drawing/2014/main" id="{3AE39482-02B1-B1AE-947D-FE78598B90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8" name="Rectangle 3067">
            <a:extLst>
              <a:ext uri="{FF2B5EF4-FFF2-40B4-BE49-F238E27FC236}">
                <a16:creationId xmlns:a16="http://schemas.microsoft.com/office/drawing/2014/main" id="{ED3EE2B3-9DA6-4D6E-0F20-649C94242B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0" name="Rectangle 3069">
            <a:extLst>
              <a:ext uri="{FF2B5EF4-FFF2-40B4-BE49-F238E27FC236}">
                <a16:creationId xmlns:a16="http://schemas.microsoft.com/office/drawing/2014/main" id="{9393C415-38CF-C20C-69DF-5358724407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2" name="Rectangle 3071">
            <a:extLst>
              <a:ext uri="{FF2B5EF4-FFF2-40B4-BE49-F238E27FC236}">
                <a16:creationId xmlns:a16="http://schemas.microsoft.com/office/drawing/2014/main" id="{A3435E84-1627-2DD7-4DCE-5F396A16C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8" name="Google Shape;3036;p12">
            <a:extLst>
              <a:ext uri="{FF2B5EF4-FFF2-40B4-BE49-F238E27FC236}">
                <a16:creationId xmlns:a16="http://schemas.microsoft.com/office/drawing/2014/main" id="{BCF4C82E-AD78-7D83-1BAB-540C5733F2EB}"/>
              </a:ext>
            </a:extLst>
          </p:cNvPr>
          <p:cNvSpPr txBox="1">
            <a:spLocks/>
          </p:cNvSpPr>
          <p:nvPr/>
        </p:nvSpPr>
        <p:spPr>
          <a:xfrm>
            <a:off x="699714" y="353160"/>
            <a:ext cx="7091300" cy="898581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Corredores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Logísticos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Estratégicos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pt-B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Petróleo e Combustíveis: </a:t>
            </a:r>
            <a:r>
              <a:rPr kumimoji="0" lang="pt-BR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Querosen</a:t>
            </a:r>
            <a:r>
              <a:rPr lang="pt-BR" sz="2500" b="1" dirty="0">
                <a:solidFill>
                  <a:srgbClr val="FFFFFF"/>
                </a:solidFill>
                <a:latin typeface="Calibri Light" panose="020F0302020204030204"/>
                <a:ea typeface="+mj-ea"/>
              </a:rPr>
              <a:t>e de Aviação</a:t>
            </a:r>
            <a:endParaRPr kumimoji="0" lang="pt-BR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</p:txBody>
      </p:sp>
      <p:sp>
        <p:nvSpPr>
          <p:cNvPr id="5" name="Aliquam finibus at felis et elementum1">
            <a:extLst>
              <a:ext uri="{FF2B5EF4-FFF2-40B4-BE49-F238E27FC236}">
                <a16:creationId xmlns:a16="http://schemas.microsoft.com/office/drawing/2014/main" id="{EF7C5362-0D25-97EC-BC2A-68F9AE25C7EC}"/>
              </a:ext>
            </a:extLst>
          </p:cNvPr>
          <p:cNvSpPr txBox="1"/>
          <p:nvPr/>
        </p:nvSpPr>
        <p:spPr>
          <a:xfrm>
            <a:off x="1189366" y="1629635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Corredores de Exportação</a:t>
            </a:r>
          </a:p>
        </p:txBody>
      </p:sp>
      <p:pic>
        <p:nvPicPr>
          <p:cNvPr id="6" name="Google Shape;3032;p12" descr="Logotipo&#10;&#10;Descrição gerada automaticamente">
            <a:extLst>
              <a:ext uri="{FF2B5EF4-FFF2-40B4-BE49-F238E27FC236}">
                <a16:creationId xmlns:a16="http://schemas.microsoft.com/office/drawing/2014/main" id="{AFA2FF71-FBE5-01D1-1B10-F8908A1850D9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3806" y="6226742"/>
            <a:ext cx="1493557" cy="72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033;p12" descr="Logotipo&#10;&#10;Descrição gerada automaticamente">
            <a:extLst>
              <a:ext uri="{FF2B5EF4-FFF2-40B4-BE49-F238E27FC236}">
                <a16:creationId xmlns:a16="http://schemas.microsoft.com/office/drawing/2014/main" id="{7F2DD164-A77A-9564-1666-4F7C0B334465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2711" y="6265841"/>
            <a:ext cx="2390623" cy="54330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9A4153EA-768C-13D4-F203-EE2BC5BDD734}"/>
              </a:ext>
            </a:extLst>
          </p:cNvPr>
          <p:cNvSpPr txBox="1"/>
          <p:nvPr/>
        </p:nvSpPr>
        <p:spPr>
          <a:xfrm>
            <a:off x="672189" y="6501366"/>
            <a:ext cx="4925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Fonte: Ministério dos Transportes, 2017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ECD68A07-5E66-3C07-6675-7B4F8AD451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0552" y="1772016"/>
            <a:ext cx="5229225" cy="3219450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CF319E14-53C8-6122-8513-E1DF098F235C}"/>
              </a:ext>
            </a:extLst>
          </p:cNvPr>
          <p:cNvSpPr/>
          <p:nvPr/>
        </p:nvSpPr>
        <p:spPr>
          <a:xfrm>
            <a:off x="8411636" y="2032000"/>
            <a:ext cx="1713260" cy="28352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DBACA21A-B052-EA56-0634-A8313EBA52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7202" y="2076816"/>
            <a:ext cx="6031127" cy="4295121"/>
          </a:xfrm>
          <a:prstGeom prst="rect">
            <a:avLst/>
          </a:prstGeom>
        </p:spPr>
      </p:pic>
      <p:graphicFrame>
        <p:nvGraphicFramePr>
          <p:cNvPr id="16" name="Tabe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59548"/>
              </p:ext>
            </p:extLst>
          </p:nvPr>
        </p:nvGraphicFramePr>
        <p:xfrm>
          <a:off x="7310518" y="5127259"/>
          <a:ext cx="3835400" cy="1143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6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Região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% de Movimentação Portuária (2023)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Nordeste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48,00%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Norte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16,45%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Sudeste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18,30%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Sul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17,25%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</a:rPr>
                        <a:t>Total Geral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100,00%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8DA0A3A-58E2-E3E9-1278-5DD60274AFFD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9350025" y="362017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93854020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022">
          <a:extLst>
            <a:ext uri="{FF2B5EF4-FFF2-40B4-BE49-F238E27FC236}">
              <a16:creationId xmlns:a16="http://schemas.microsoft.com/office/drawing/2014/main" id="{9D93571D-0DDB-7049-0D3D-7125693E5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64" name="Rectangle 3063">
            <a:extLst>
              <a:ext uri="{FF2B5EF4-FFF2-40B4-BE49-F238E27FC236}">
                <a16:creationId xmlns:a16="http://schemas.microsoft.com/office/drawing/2014/main" id="{E7FA260C-CD9A-8E7C-D3E0-E8EBE6D68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6" name="Rectangle 3065">
            <a:extLst>
              <a:ext uri="{FF2B5EF4-FFF2-40B4-BE49-F238E27FC236}">
                <a16:creationId xmlns:a16="http://schemas.microsoft.com/office/drawing/2014/main" id="{D1F51C17-EF58-99EE-FDC7-DA2383B165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8" name="Rectangle 3067">
            <a:extLst>
              <a:ext uri="{FF2B5EF4-FFF2-40B4-BE49-F238E27FC236}">
                <a16:creationId xmlns:a16="http://schemas.microsoft.com/office/drawing/2014/main" id="{FCA16259-3C96-B078-FFC0-3801DB65B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0" name="Rectangle 3069">
            <a:extLst>
              <a:ext uri="{FF2B5EF4-FFF2-40B4-BE49-F238E27FC236}">
                <a16:creationId xmlns:a16="http://schemas.microsoft.com/office/drawing/2014/main" id="{452D8E9F-4693-9715-64CE-D9948A85A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2" name="Rectangle 3071">
            <a:extLst>
              <a:ext uri="{FF2B5EF4-FFF2-40B4-BE49-F238E27FC236}">
                <a16:creationId xmlns:a16="http://schemas.microsoft.com/office/drawing/2014/main" id="{3F59C650-D2EE-938E-D292-CFFB00629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8" name="Google Shape;3036;p12">
            <a:extLst>
              <a:ext uri="{FF2B5EF4-FFF2-40B4-BE49-F238E27FC236}">
                <a16:creationId xmlns:a16="http://schemas.microsoft.com/office/drawing/2014/main" id="{44A0EFE9-0426-00C5-3EBD-58EF24FFD2B3}"/>
              </a:ext>
            </a:extLst>
          </p:cNvPr>
          <p:cNvSpPr txBox="1">
            <a:spLocks/>
          </p:cNvSpPr>
          <p:nvPr/>
        </p:nvSpPr>
        <p:spPr>
          <a:xfrm>
            <a:off x="699714" y="353160"/>
            <a:ext cx="7091300" cy="898581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Corredores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Logísticos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Estratégicos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pt-B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Petróleo e Combustíveis: Biodiesel</a:t>
            </a:r>
          </a:p>
        </p:txBody>
      </p:sp>
      <p:sp>
        <p:nvSpPr>
          <p:cNvPr id="5" name="Aliquam finibus at felis et elementum1">
            <a:extLst>
              <a:ext uri="{FF2B5EF4-FFF2-40B4-BE49-F238E27FC236}">
                <a16:creationId xmlns:a16="http://schemas.microsoft.com/office/drawing/2014/main" id="{5F352556-2A7D-49D3-43AE-B2B7378BA25B}"/>
              </a:ext>
            </a:extLst>
          </p:cNvPr>
          <p:cNvSpPr txBox="1"/>
          <p:nvPr/>
        </p:nvSpPr>
        <p:spPr>
          <a:xfrm>
            <a:off x="1189366" y="1629635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Corredores de Exportação</a:t>
            </a:r>
          </a:p>
        </p:txBody>
      </p:sp>
      <p:pic>
        <p:nvPicPr>
          <p:cNvPr id="6" name="Google Shape;3032;p12" descr="Logotipo&#10;&#10;Descrição gerada automaticamente">
            <a:extLst>
              <a:ext uri="{FF2B5EF4-FFF2-40B4-BE49-F238E27FC236}">
                <a16:creationId xmlns:a16="http://schemas.microsoft.com/office/drawing/2014/main" id="{18578311-5920-ADBA-9892-53B8F2F530FD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3806" y="6226742"/>
            <a:ext cx="1493557" cy="72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033;p12" descr="Logotipo&#10;&#10;Descrição gerada automaticamente">
            <a:extLst>
              <a:ext uri="{FF2B5EF4-FFF2-40B4-BE49-F238E27FC236}">
                <a16:creationId xmlns:a16="http://schemas.microsoft.com/office/drawing/2014/main" id="{C7A37D5C-2075-DC6A-18FC-AD6DD30221E7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2711" y="6265841"/>
            <a:ext cx="2390623" cy="54330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ED4CE54C-A85E-794F-7602-381FB5BB4A6C}"/>
              </a:ext>
            </a:extLst>
          </p:cNvPr>
          <p:cNvSpPr txBox="1"/>
          <p:nvPr/>
        </p:nvSpPr>
        <p:spPr>
          <a:xfrm>
            <a:off x="672189" y="6501366"/>
            <a:ext cx="4925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Fonte: Ministério dos Transportes, 2017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A164C682-5556-5C93-64E9-B56D5DDA27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21142" y="2076816"/>
            <a:ext cx="5229225" cy="3219450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26563B7F-77B5-7944-EEC8-AF9B40CC3401}"/>
              </a:ext>
            </a:extLst>
          </p:cNvPr>
          <p:cNvSpPr/>
          <p:nvPr/>
        </p:nvSpPr>
        <p:spPr>
          <a:xfrm>
            <a:off x="10160000" y="2336800"/>
            <a:ext cx="857058" cy="284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C2AA1042-90C8-58B0-A989-E123EDEB7A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2189" y="2076816"/>
            <a:ext cx="5699582" cy="4407466"/>
          </a:xfrm>
          <a:prstGeom prst="rect">
            <a:avLst/>
          </a:prstGeom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668301"/>
              </p:ext>
            </p:extLst>
          </p:nvPr>
        </p:nvGraphicFramePr>
        <p:xfrm>
          <a:off x="7448550" y="5464742"/>
          <a:ext cx="3835400" cy="76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6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Região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% de Movimentação Portuária (2023)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Norte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Sul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97,9%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 dirty="0">
                          <a:effectLst/>
                        </a:rPr>
                        <a:t>Total Geral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452F3CBE-C346-7876-6258-89461CB49EF2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9350025" y="362017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525003753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022">
          <a:extLst>
            <a:ext uri="{FF2B5EF4-FFF2-40B4-BE49-F238E27FC236}">
              <a16:creationId xmlns:a16="http://schemas.microsoft.com/office/drawing/2014/main" id="{5E007669-95B7-4F99-58FA-216FCD887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64" name="Rectangle 3063">
            <a:extLst>
              <a:ext uri="{FF2B5EF4-FFF2-40B4-BE49-F238E27FC236}">
                <a16:creationId xmlns:a16="http://schemas.microsoft.com/office/drawing/2014/main" id="{E1AF23F3-C7B7-9A09-45B4-2EF5D14229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6" name="Rectangle 3065">
            <a:extLst>
              <a:ext uri="{FF2B5EF4-FFF2-40B4-BE49-F238E27FC236}">
                <a16:creationId xmlns:a16="http://schemas.microsoft.com/office/drawing/2014/main" id="{4823494B-708D-76F8-AEA0-075F57924B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8" name="Rectangle 3067">
            <a:extLst>
              <a:ext uri="{FF2B5EF4-FFF2-40B4-BE49-F238E27FC236}">
                <a16:creationId xmlns:a16="http://schemas.microsoft.com/office/drawing/2014/main" id="{CC14323D-073F-6F2F-A97F-815820EB8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0" name="Rectangle 3069">
            <a:extLst>
              <a:ext uri="{FF2B5EF4-FFF2-40B4-BE49-F238E27FC236}">
                <a16:creationId xmlns:a16="http://schemas.microsoft.com/office/drawing/2014/main" id="{8C0BF0A1-8268-8117-DDB4-74AA611647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2" name="Rectangle 3071">
            <a:extLst>
              <a:ext uri="{FF2B5EF4-FFF2-40B4-BE49-F238E27FC236}">
                <a16:creationId xmlns:a16="http://schemas.microsoft.com/office/drawing/2014/main" id="{2D7BF89B-AED0-1173-F888-A5B6C9702F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8" name="Google Shape;3036;p12">
            <a:extLst>
              <a:ext uri="{FF2B5EF4-FFF2-40B4-BE49-F238E27FC236}">
                <a16:creationId xmlns:a16="http://schemas.microsoft.com/office/drawing/2014/main" id="{3E4BD705-5E7D-32D5-8982-AE6FE58287EF}"/>
              </a:ext>
            </a:extLst>
          </p:cNvPr>
          <p:cNvSpPr txBox="1">
            <a:spLocks/>
          </p:cNvSpPr>
          <p:nvPr/>
        </p:nvSpPr>
        <p:spPr>
          <a:xfrm>
            <a:off x="699714" y="353160"/>
            <a:ext cx="7091300" cy="898581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Corredores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Logísticos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Estratégicos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pt-B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Petróleo e Combustíveis: Etanol</a:t>
            </a:r>
          </a:p>
        </p:txBody>
      </p:sp>
      <p:sp>
        <p:nvSpPr>
          <p:cNvPr id="5" name="Aliquam finibus at felis et elementum1">
            <a:extLst>
              <a:ext uri="{FF2B5EF4-FFF2-40B4-BE49-F238E27FC236}">
                <a16:creationId xmlns:a16="http://schemas.microsoft.com/office/drawing/2014/main" id="{73B5B22F-66EB-9F1E-8CCD-56B858736EA2}"/>
              </a:ext>
            </a:extLst>
          </p:cNvPr>
          <p:cNvSpPr txBox="1"/>
          <p:nvPr/>
        </p:nvSpPr>
        <p:spPr>
          <a:xfrm>
            <a:off x="1189366" y="1629635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Corredores de Exportação</a:t>
            </a:r>
          </a:p>
        </p:txBody>
      </p:sp>
      <p:pic>
        <p:nvPicPr>
          <p:cNvPr id="6" name="Google Shape;3032;p12" descr="Logotipo&#10;&#10;Descrição gerada automaticamente">
            <a:extLst>
              <a:ext uri="{FF2B5EF4-FFF2-40B4-BE49-F238E27FC236}">
                <a16:creationId xmlns:a16="http://schemas.microsoft.com/office/drawing/2014/main" id="{33C716F9-FC83-5651-6766-9183736885D2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3806" y="6226742"/>
            <a:ext cx="1493557" cy="72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033;p12" descr="Logotipo&#10;&#10;Descrição gerada automaticamente">
            <a:extLst>
              <a:ext uri="{FF2B5EF4-FFF2-40B4-BE49-F238E27FC236}">
                <a16:creationId xmlns:a16="http://schemas.microsoft.com/office/drawing/2014/main" id="{D10C5B86-12ED-DD88-5F71-1818FB996719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2711" y="6265841"/>
            <a:ext cx="2390623" cy="54330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D2ACF7B3-EEBD-7123-A285-53B91E1FE3F8}"/>
              </a:ext>
            </a:extLst>
          </p:cNvPr>
          <p:cNvSpPr txBox="1"/>
          <p:nvPr/>
        </p:nvSpPr>
        <p:spPr>
          <a:xfrm>
            <a:off x="672189" y="6501366"/>
            <a:ext cx="4925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Fonte: Ministério dos Transportes, 2017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BE136A4C-2DC7-8177-A4EB-6C6E6D83BE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21143" y="1629635"/>
            <a:ext cx="5229225" cy="3219450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E37D444A-A4E8-12E2-1BFB-B5B7F96D4318}"/>
              </a:ext>
            </a:extLst>
          </p:cNvPr>
          <p:cNvSpPr/>
          <p:nvPr/>
        </p:nvSpPr>
        <p:spPr>
          <a:xfrm>
            <a:off x="11066764" y="1937610"/>
            <a:ext cx="857058" cy="29594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8585F710-AA37-EE5F-8DAB-9C56F8CADF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426" y="2061471"/>
            <a:ext cx="5696291" cy="4274140"/>
          </a:xfrm>
          <a:prstGeom prst="rect">
            <a:avLst/>
          </a:prstGeom>
        </p:spPr>
      </p:pic>
      <p:graphicFrame>
        <p:nvGraphicFramePr>
          <p:cNvPr id="16" name="Tabe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207262"/>
              </p:ext>
            </p:extLst>
          </p:nvPr>
        </p:nvGraphicFramePr>
        <p:xfrm>
          <a:off x="7600950" y="4992149"/>
          <a:ext cx="3835400" cy="1143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6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Região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% de Movimentação Portuária (2023)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Nordeste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Norte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Sudeste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90,0%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Sul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>
                          <a:effectLst/>
                        </a:rPr>
                        <a:t>Total Geral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03CEC97B-E327-9D1B-9DEA-C19B30E35A08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9350025" y="362017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150498965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7282AAB-99CE-1C2D-67DF-77C8DD44A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86B03F18-05E8-4185-A8B9-081E31CBB903}"/>
              </a:ext>
            </a:extLst>
          </p:cNvPr>
          <p:cNvSpPr txBox="1"/>
          <p:nvPr/>
        </p:nvSpPr>
        <p:spPr>
          <a:xfrm>
            <a:off x="2002052" y="613685"/>
            <a:ext cx="80659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2312499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12192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80861" y="0"/>
            <a:ext cx="7661934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80862" y="-6"/>
            <a:ext cx="11711138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118C0B0-39BC-18C2-3DC9-CADE87D1AF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2992" y="809859"/>
            <a:ext cx="5083007" cy="3098061"/>
          </a:xfrm>
        </p:spPr>
        <p:txBody>
          <a:bodyPr anchor="b">
            <a:normAutofit/>
          </a:bodyPr>
          <a:lstStyle/>
          <a:p>
            <a:pPr algn="l"/>
            <a:r>
              <a:rPr lang="pt-BR" sz="4800" b="1" dirty="0">
                <a:solidFill>
                  <a:srgbClr val="FFFFFF"/>
                </a:solidFill>
              </a:rPr>
              <a:t>Corredores Logísticos Estratégicos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844797" y="-489206"/>
            <a:ext cx="2502408" cy="12191998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90589" y="1062544"/>
            <a:ext cx="475616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6430F92-7971-764B-CF95-2D107ADF8FF0}"/>
              </a:ext>
            </a:extLst>
          </p:cNvPr>
          <p:cNvSpPr txBox="1"/>
          <p:nvPr/>
        </p:nvSpPr>
        <p:spPr>
          <a:xfrm>
            <a:off x="941209" y="5443920"/>
            <a:ext cx="28003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</a:rPr>
              <a:t>Rio de Janeiro, </a:t>
            </a:r>
            <a:fld id="{594D0EB3-C132-409C-979D-24AF78A89C5D}" type="datetime4">
              <a:rPr lang="pt-BR" sz="1200" smtClean="0">
                <a:solidFill>
                  <a:schemeClr val="bg1"/>
                </a:solidFill>
              </a:rPr>
              <a:t>27 de maio de 2025</a:t>
            </a:fld>
            <a:endParaRPr lang="pt-BR" sz="1200" dirty="0">
              <a:solidFill>
                <a:schemeClr val="bg1"/>
              </a:solidFill>
            </a:endParaRPr>
          </a:p>
        </p:txBody>
      </p:sp>
      <p:pic>
        <p:nvPicPr>
          <p:cNvPr id="4" name="image6.png">
            <a:extLst>
              <a:ext uri="{FF2B5EF4-FFF2-40B4-BE49-F238E27FC236}">
                <a16:creationId xmlns:a16="http://schemas.microsoft.com/office/drawing/2014/main" id="{2909E1FC-6C73-493C-1CA9-8351615FEB04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941209" y="192835"/>
            <a:ext cx="1547329" cy="930398"/>
          </a:xfrm>
          <a:prstGeom prst="rect">
            <a:avLst/>
          </a:prstGeom>
          <a:ln/>
        </p:spPr>
      </p:pic>
      <p:pic>
        <p:nvPicPr>
          <p:cNvPr id="5" name="image8.png">
            <a:extLst>
              <a:ext uri="{FF2B5EF4-FFF2-40B4-BE49-F238E27FC236}">
                <a16:creationId xmlns:a16="http://schemas.microsoft.com/office/drawing/2014/main" id="{B78A743C-5757-080A-70DC-71AE2A93BD4E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012991" y="6046493"/>
            <a:ext cx="2800350" cy="770609"/>
          </a:xfrm>
          <a:prstGeom prst="rect">
            <a:avLst/>
          </a:prstGeom>
          <a:ln/>
        </p:spPr>
      </p:pic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9B71E13D-F77D-6B5E-7B87-910400170850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6982608" y="2284192"/>
            <a:ext cx="3933041" cy="2289616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174668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A4E37431-20F0-4DD6-84A9-ED2B64494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AE98B72-66C6-4AB4-AF0D-BA830DE86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38515" y="639280"/>
            <a:ext cx="6858000" cy="557944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7EAFC6-733F-403D-BB4D-05A3A2874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393206" y="395206"/>
            <a:ext cx="6346209" cy="557608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7A36730-4CB0-4F61-AD11-A44C97658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528907" y="2818967"/>
            <a:ext cx="2501979" cy="557608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9C79E1-F916-4929-A4F3-DE763D4BF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25002" y="852793"/>
            <a:ext cx="6858001" cy="5152412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767334AB-16BD-4EC7-8C6B-4B5171600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818753" y="1128497"/>
            <a:ext cx="4318303" cy="4318303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2D863BF-D63D-DE72-931E-F25FE94E8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2" y="891652"/>
            <a:ext cx="4412021" cy="303072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Corredores</a:t>
            </a:r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Logísticos</a:t>
            </a:r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Estratégicos</a:t>
            </a:r>
            <a:endParaRPr lang="en-US" sz="4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EF85831B-7CC4-151C-3F47-9B7F22A85547}"/>
              </a:ext>
            </a:extLst>
          </p:cNvPr>
          <p:cNvSpPr txBox="1">
            <a:spLocks/>
          </p:cNvSpPr>
          <p:nvPr/>
        </p:nvSpPr>
        <p:spPr>
          <a:xfrm>
            <a:off x="945791" y="4745317"/>
            <a:ext cx="4126272" cy="1375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spcBef>
                <a:spcPts val="1000"/>
              </a:spcBef>
            </a:pPr>
            <a:r>
              <a:rPr lang="en-US" sz="2400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Produtos</a:t>
            </a:r>
            <a:r>
              <a:rPr lang="en-US" sz="2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referenciais</a:t>
            </a:r>
            <a:endParaRPr lang="en-US" sz="240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CBFDD73-E652-E010-E76C-75C8C7C8FD81}"/>
              </a:ext>
            </a:extLst>
          </p:cNvPr>
          <p:cNvSpPr txBox="1"/>
          <p:nvPr/>
        </p:nvSpPr>
        <p:spPr>
          <a:xfrm>
            <a:off x="6096000" y="2234315"/>
            <a:ext cx="57195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4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/>
              <a:t>Soja e milho </a:t>
            </a:r>
          </a:p>
          <a:p>
            <a:pPr marL="342900" indent="-342900">
              <a:buClr>
                <a:schemeClr val="accent4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/>
              <a:t>Açúcar</a:t>
            </a:r>
          </a:p>
          <a:p>
            <a:pPr marL="342900" indent="-342900">
              <a:buClr>
                <a:schemeClr val="accent4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/>
              <a:t>Minério de ferro e ferro gusa</a:t>
            </a:r>
          </a:p>
          <a:p>
            <a:pPr marL="342900" indent="-342900">
              <a:buClr>
                <a:schemeClr val="accent4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/>
              <a:t>Petróleo e combustíveis</a:t>
            </a:r>
          </a:p>
          <a:p>
            <a:pPr>
              <a:buClr>
                <a:schemeClr val="accent4">
                  <a:lumMod val="50000"/>
                </a:schemeClr>
              </a:buClr>
            </a:pPr>
            <a:endParaRPr lang="pt-BR" sz="2400" dirty="0"/>
          </a:p>
          <a:p>
            <a:pPr marL="342900" indent="-342900">
              <a:buClr>
                <a:schemeClr val="accent4">
                  <a:lumMod val="50000"/>
                </a:schemeClr>
              </a:buClr>
              <a:buFont typeface="Wingdings" panose="05000000000000000000" pitchFamily="2" charset="2"/>
              <a:buChar char="ü"/>
            </a:pPr>
            <a:endParaRPr lang="pt-BR" sz="2400" dirty="0"/>
          </a:p>
          <a:p>
            <a:pPr marL="342900" indent="-342900">
              <a:buClr>
                <a:schemeClr val="accent4">
                  <a:lumMod val="50000"/>
                </a:schemeClr>
              </a:buClr>
              <a:buFont typeface="Wingdings" panose="05000000000000000000" pitchFamily="2" charset="2"/>
              <a:buChar char="ü"/>
            </a:pPr>
            <a:endParaRPr lang="pt-BR" sz="2400" dirty="0"/>
          </a:p>
        </p:txBody>
      </p:sp>
      <p:pic>
        <p:nvPicPr>
          <p:cNvPr id="4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F155631-FF76-6417-095A-51A634C6332D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0144443" y="426766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476917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022">
          <a:extLst>
            <a:ext uri="{FF2B5EF4-FFF2-40B4-BE49-F238E27FC236}">
              <a16:creationId xmlns:a16="http://schemas.microsoft.com/office/drawing/2014/main" id="{8622D05C-3E2A-5112-06CF-CD059BAD8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64" name="Rectangle 3063">
            <a:extLst>
              <a:ext uri="{FF2B5EF4-FFF2-40B4-BE49-F238E27FC236}">
                <a16:creationId xmlns:a16="http://schemas.microsoft.com/office/drawing/2014/main" id="{2151139A-886F-4B97-8815-729AD383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6" name="Rectangle 3065">
            <a:extLst>
              <a:ext uri="{FF2B5EF4-FFF2-40B4-BE49-F238E27FC236}">
                <a16:creationId xmlns:a16="http://schemas.microsoft.com/office/drawing/2014/main" id="{AB5E08C4-8CDD-4623-A5B8-E998C6DEE3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8" name="Rectangle 3067">
            <a:extLst>
              <a:ext uri="{FF2B5EF4-FFF2-40B4-BE49-F238E27FC236}">
                <a16:creationId xmlns:a16="http://schemas.microsoft.com/office/drawing/2014/main" id="{15F33878-D502-4FFA-8ACE-F2AECDB2A2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0" name="Rectangle 3069">
            <a:extLst>
              <a:ext uri="{FF2B5EF4-FFF2-40B4-BE49-F238E27FC236}">
                <a16:creationId xmlns:a16="http://schemas.microsoft.com/office/drawing/2014/main" id="{D3539FEE-81D3-4406-802E-60B20B16F4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2" name="Rectangle 3071">
            <a:extLst>
              <a:ext uri="{FF2B5EF4-FFF2-40B4-BE49-F238E27FC236}">
                <a16:creationId xmlns:a16="http://schemas.microsoft.com/office/drawing/2014/main" id="{DC701763-729E-462F-A5A8-E0DEFEB1E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8" name="Google Shape;3036;p12">
            <a:extLst>
              <a:ext uri="{FF2B5EF4-FFF2-40B4-BE49-F238E27FC236}">
                <a16:creationId xmlns:a16="http://schemas.microsoft.com/office/drawing/2014/main" id="{780B515E-3E8B-05B8-289E-D17BD8EE9A77}"/>
              </a:ext>
            </a:extLst>
          </p:cNvPr>
          <p:cNvSpPr txBox="1">
            <a:spLocks/>
          </p:cNvSpPr>
          <p:nvPr/>
        </p:nvSpPr>
        <p:spPr>
          <a:xfrm>
            <a:off x="699714" y="353160"/>
            <a:ext cx="7091300" cy="898581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Corredores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Logísticos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Estratégicos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Produção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de soja e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milho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</p:txBody>
      </p:sp>
      <p:sp>
        <p:nvSpPr>
          <p:cNvPr id="16" name="Aliquam finibus at felis et elementum1">
            <a:extLst>
              <a:ext uri="{FF2B5EF4-FFF2-40B4-BE49-F238E27FC236}">
                <a16:creationId xmlns:a16="http://schemas.microsoft.com/office/drawing/2014/main" id="{D2F0745A-88CE-1248-6A19-FF6DB7E08A27}"/>
              </a:ext>
            </a:extLst>
          </p:cNvPr>
          <p:cNvSpPr txBox="1"/>
          <p:nvPr/>
        </p:nvSpPr>
        <p:spPr>
          <a:xfrm>
            <a:off x="947319" y="4166941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Volume de milho – mil toneladas</a:t>
            </a:r>
          </a:p>
        </p:txBody>
      </p:sp>
      <p:sp>
        <p:nvSpPr>
          <p:cNvPr id="17" name="Aliquam finibus at felis et elementum1">
            <a:extLst>
              <a:ext uri="{FF2B5EF4-FFF2-40B4-BE49-F238E27FC236}">
                <a16:creationId xmlns:a16="http://schemas.microsoft.com/office/drawing/2014/main" id="{54EB8CE6-E95D-D1A3-EB8B-C821E71BCADD}"/>
              </a:ext>
            </a:extLst>
          </p:cNvPr>
          <p:cNvSpPr txBox="1"/>
          <p:nvPr/>
        </p:nvSpPr>
        <p:spPr>
          <a:xfrm>
            <a:off x="1043814" y="1611048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Volume de soja – mil toneladas</a:t>
            </a:r>
          </a:p>
        </p:txBody>
      </p:sp>
      <p:sp>
        <p:nvSpPr>
          <p:cNvPr id="18" name="Aliquam finibus at felis et elementum1">
            <a:extLst>
              <a:ext uri="{FF2B5EF4-FFF2-40B4-BE49-F238E27FC236}">
                <a16:creationId xmlns:a16="http://schemas.microsoft.com/office/drawing/2014/main" id="{78EA9078-1792-EDEC-ED6B-435AAB305852}"/>
              </a:ext>
            </a:extLst>
          </p:cNvPr>
          <p:cNvSpPr txBox="1"/>
          <p:nvPr/>
        </p:nvSpPr>
        <p:spPr>
          <a:xfrm>
            <a:off x="6732911" y="1611937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Produção de soja e milho</a:t>
            </a:r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21858791-C4EA-8200-8C13-803E616D7D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04299" y="1928621"/>
            <a:ext cx="5744603" cy="4201079"/>
          </a:xfrm>
          <a:prstGeom prst="rect">
            <a:avLst/>
          </a:prstGeom>
        </p:spPr>
      </p:pic>
      <p:pic>
        <p:nvPicPr>
          <p:cNvPr id="25" name="Google Shape;3032;p12" descr="Logotipo&#10;&#10;Descrição gerada automaticamente">
            <a:extLst>
              <a:ext uri="{FF2B5EF4-FFF2-40B4-BE49-F238E27FC236}">
                <a16:creationId xmlns:a16="http://schemas.microsoft.com/office/drawing/2014/main" id="{4DE649CE-CAB4-D94E-0B5D-81E1D3AA7DCF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3806" y="6226742"/>
            <a:ext cx="1493557" cy="72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3033;p12" descr="Logotipo&#10;&#10;Descrição gerada automaticamente">
            <a:extLst>
              <a:ext uri="{FF2B5EF4-FFF2-40B4-BE49-F238E27FC236}">
                <a16:creationId xmlns:a16="http://schemas.microsoft.com/office/drawing/2014/main" id="{F3DF2E26-F827-28FF-A9A4-1B67744FB59D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2711" y="6265841"/>
            <a:ext cx="2390623" cy="54330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9054AEE3-9A48-37BE-9C01-F28056CDAAA7}"/>
              </a:ext>
            </a:extLst>
          </p:cNvPr>
          <p:cNvSpPr txBox="1"/>
          <p:nvPr/>
        </p:nvSpPr>
        <p:spPr>
          <a:xfrm>
            <a:off x="303889" y="6604074"/>
            <a:ext cx="49259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Fonte: CONAB, 2025</a:t>
            </a:r>
          </a:p>
        </p:txBody>
      </p:sp>
      <p:sp>
        <p:nvSpPr>
          <p:cNvPr id="3" name="Forma livre 2"/>
          <p:cNvSpPr/>
          <p:nvPr/>
        </p:nvSpPr>
        <p:spPr>
          <a:xfrm>
            <a:off x="9189573" y="4297421"/>
            <a:ext cx="135402" cy="395287"/>
          </a:xfrm>
          <a:custGeom>
            <a:avLst/>
            <a:gdLst>
              <a:gd name="connsiteX0" fmla="*/ 129463 w 129463"/>
              <a:gd name="connsiteY0" fmla="*/ 0 h 395287"/>
              <a:gd name="connsiteX1" fmla="*/ 48501 w 129463"/>
              <a:gd name="connsiteY1" fmla="*/ 19050 h 395287"/>
              <a:gd name="connsiteX2" fmla="*/ 24688 w 129463"/>
              <a:gd name="connsiteY2" fmla="*/ 42862 h 395287"/>
              <a:gd name="connsiteX3" fmla="*/ 876 w 129463"/>
              <a:gd name="connsiteY3" fmla="*/ 80962 h 395287"/>
              <a:gd name="connsiteX4" fmla="*/ 5638 w 129463"/>
              <a:gd name="connsiteY4" fmla="*/ 133350 h 395287"/>
              <a:gd name="connsiteX5" fmla="*/ 10401 w 129463"/>
              <a:gd name="connsiteY5" fmla="*/ 195262 h 395287"/>
              <a:gd name="connsiteX6" fmla="*/ 10401 w 129463"/>
              <a:gd name="connsiteY6" fmla="*/ 261937 h 395287"/>
              <a:gd name="connsiteX7" fmla="*/ 876 w 129463"/>
              <a:gd name="connsiteY7" fmla="*/ 323850 h 395287"/>
              <a:gd name="connsiteX8" fmla="*/ 876 w 129463"/>
              <a:gd name="connsiteY8" fmla="*/ 395287 h 395287"/>
              <a:gd name="connsiteX0" fmla="*/ 129046 w 129046"/>
              <a:gd name="connsiteY0" fmla="*/ 0 h 395287"/>
              <a:gd name="connsiteX1" fmla="*/ 48084 w 129046"/>
              <a:gd name="connsiteY1" fmla="*/ 19050 h 395287"/>
              <a:gd name="connsiteX2" fmla="*/ 24271 w 129046"/>
              <a:gd name="connsiteY2" fmla="*/ 42862 h 395287"/>
              <a:gd name="connsiteX3" fmla="*/ 19509 w 129046"/>
              <a:gd name="connsiteY3" fmla="*/ 138112 h 395287"/>
              <a:gd name="connsiteX4" fmla="*/ 5221 w 129046"/>
              <a:gd name="connsiteY4" fmla="*/ 133350 h 395287"/>
              <a:gd name="connsiteX5" fmla="*/ 9984 w 129046"/>
              <a:gd name="connsiteY5" fmla="*/ 195262 h 395287"/>
              <a:gd name="connsiteX6" fmla="*/ 9984 w 129046"/>
              <a:gd name="connsiteY6" fmla="*/ 261937 h 395287"/>
              <a:gd name="connsiteX7" fmla="*/ 459 w 129046"/>
              <a:gd name="connsiteY7" fmla="*/ 323850 h 395287"/>
              <a:gd name="connsiteX8" fmla="*/ 459 w 129046"/>
              <a:gd name="connsiteY8" fmla="*/ 395287 h 395287"/>
              <a:gd name="connsiteX0" fmla="*/ 129046 w 129046"/>
              <a:gd name="connsiteY0" fmla="*/ 0 h 395287"/>
              <a:gd name="connsiteX1" fmla="*/ 48084 w 129046"/>
              <a:gd name="connsiteY1" fmla="*/ 19050 h 395287"/>
              <a:gd name="connsiteX2" fmla="*/ 11571 w 129046"/>
              <a:gd name="connsiteY2" fmla="*/ 36512 h 395287"/>
              <a:gd name="connsiteX3" fmla="*/ 19509 w 129046"/>
              <a:gd name="connsiteY3" fmla="*/ 138112 h 395287"/>
              <a:gd name="connsiteX4" fmla="*/ 5221 w 129046"/>
              <a:gd name="connsiteY4" fmla="*/ 133350 h 395287"/>
              <a:gd name="connsiteX5" fmla="*/ 9984 w 129046"/>
              <a:gd name="connsiteY5" fmla="*/ 195262 h 395287"/>
              <a:gd name="connsiteX6" fmla="*/ 9984 w 129046"/>
              <a:gd name="connsiteY6" fmla="*/ 261937 h 395287"/>
              <a:gd name="connsiteX7" fmla="*/ 459 w 129046"/>
              <a:gd name="connsiteY7" fmla="*/ 323850 h 395287"/>
              <a:gd name="connsiteX8" fmla="*/ 459 w 129046"/>
              <a:gd name="connsiteY8" fmla="*/ 395287 h 395287"/>
              <a:gd name="connsiteX0" fmla="*/ 149292 w 149292"/>
              <a:gd name="connsiteY0" fmla="*/ 0 h 395287"/>
              <a:gd name="connsiteX1" fmla="*/ 68330 w 149292"/>
              <a:gd name="connsiteY1" fmla="*/ 19050 h 395287"/>
              <a:gd name="connsiteX2" fmla="*/ 31817 w 149292"/>
              <a:gd name="connsiteY2" fmla="*/ 36512 h 395287"/>
              <a:gd name="connsiteX3" fmla="*/ 39755 w 149292"/>
              <a:gd name="connsiteY3" fmla="*/ 138112 h 395287"/>
              <a:gd name="connsiteX4" fmla="*/ 67 w 149292"/>
              <a:gd name="connsiteY4" fmla="*/ 133350 h 395287"/>
              <a:gd name="connsiteX5" fmla="*/ 30230 w 149292"/>
              <a:gd name="connsiteY5" fmla="*/ 195262 h 395287"/>
              <a:gd name="connsiteX6" fmla="*/ 30230 w 149292"/>
              <a:gd name="connsiteY6" fmla="*/ 261937 h 395287"/>
              <a:gd name="connsiteX7" fmla="*/ 20705 w 149292"/>
              <a:gd name="connsiteY7" fmla="*/ 323850 h 395287"/>
              <a:gd name="connsiteX8" fmla="*/ 20705 w 149292"/>
              <a:gd name="connsiteY8" fmla="*/ 395287 h 395287"/>
              <a:gd name="connsiteX0" fmla="*/ 149292 w 149292"/>
              <a:gd name="connsiteY0" fmla="*/ 0 h 395287"/>
              <a:gd name="connsiteX1" fmla="*/ 68330 w 149292"/>
              <a:gd name="connsiteY1" fmla="*/ 19050 h 395287"/>
              <a:gd name="connsiteX2" fmla="*/ 76267 w 149292"/>
              <a:gd name="connsiteY2" fmla="*/ 68262 h 395287"/>
              <a:gd name="connsiteX3" fmla="*/ 39755 w 149292"/>
              <a:gd name="connsiteY3" fmla="*/ 138112 h 395287"/>
              <a:gd name="connsiteX4" fmla="*/ 67 w 149292"/>
              <a:gd name="connsiteY4" fmla="*/ 133350 h 395287"/>
              <a:gd name="connsiteX5" fmla="*/ 30230 w 149292"/>
              <a:gd name="connsiteY5" fmla="*/ 195262 h 395287"/>
              <a:gd name="connsiteX6" fmla="*/ 30230 w 149292"/>
              <a:gd name="connsiteY6" fmla="*/ 261937 h 395287"/>
              <a:gd name="connsiteX7" fmla="*/ 20705 w 149292"/>
              <a:gd name="connsiteY7" fmla="*/ 323850 h 395287"/>
              <a:gd name="connsiteX8" fmla="*/ 20705 w 149292"/>
              <a:gd name="connsiteY8" fmla="*/ 395287 h 395287"/>
              <a:gd name="connsiteX0" fmla="*/ 149292 w 149292"/>
              <a:gd name="connsiteY0" fmla="*/ 0 h 395287"/>
              <a:gd name="connsiteX1" fmla="*/ 68330 w 149292"/>
              <a:gd name="connsiteY1" fmla="*/ 19050 h 395287"/>
              <a:gd name="connsiteX2" fmla="*/ 76267 w 149292"/>
              <a:gd name="connsiteY2" fmla="*/ 80962 h 395287"/>
              <a:gd name="connsiteX3" fmla="*/ 39755 w 149292"/>
              <a:gd name="connsiteY3" fmla="*/ 138112 h 395287"/>
              <a:gd name="connsiteX4" fmla="*/ 67 w 149292"/>
              <a:gd name="connsiteY4" fmla="*/ 133350 h 395287"/>
              <a:gd name="connsiteX5" fmla="*/ 30230 w 149292"/>
              <a:gd name="connsiteY5" fmla="*/ 195262 h 395287"/>
              <a:gd name="connsiteX6" fmla="*/ 30230 w 149292"/>
              <a:gd name="connsiteY6" fmla="*/ 261937 h 395287"/>
              <a:gd name="connsiteX7" fmla="*/ 20705 w 149292"/>
              <a:gd name="connsiteY7" fmla="*/ 323850 h 395287"/>
              <a:gd name="connsiteX8" fmla="*/ 20705 w 149292"/>
              <a:gd name="connsiteY8" fmla="*/ 395287 h 395287"/>
              <a:gd name="connsiteX0" fmla="*/ 149292 w 149292"/>
              <a:gd name="connsiteY0" fmla="*/ 0 h 395287"/>
              <a:gd name="connsiteX1" fmla="*/ 68330 w 149292"/>
              <a:gd name="connsiteY1" fmla="*/ 19050 h 395287"/>
              <a:gd name="connsiteX2" fmla="*/ 6417 w 149292"/>
              <a:gd name="connsiteY2" fmla="*/ 55562 h 395287"/>
              <a:gd name="connsiteX3" fmla="*/ 39755 w 149292"/>
              <a:gd name="connsiteY3" fmla="*/ 138112 h 395287"/>
              <a:gd name="connsiteX4" fmla="*/ 67 w 149292"/>
              <a:gd name="connsiteY4" fmla="*/ 133350 h 395287"/>
              <a:gd name="connsiteX5" fmla="*/ 30230 w 149292"/>
              <a:gd name="connsiteY5" fmla="*/ 195262 h 395287"/>
              <a:gd name="connsiteX6" fmla="*/ 30230 w 149292"/>
              <a:gd name="connsiteY6" fmla="*/ 261937 h 395287"/>
              <a:gd name="connsiteX7" fmla="*/ 20705 w 149292"/>
              <a:gd name="connsiteY7" fmla="*/ 323850 h 395287"/>
              <a:gd name="connsiteX8" fmla="*/ 20705 w 149292"/>
              <a:gd name="connsiteY8" fmla="*/ 395287 h 395287"/>
              <a:gd name="connsiteX0" fmla="*/ 143298 w 143298"/>
              <a:gd name="connsiteY0" fmla="*/ 0 h 395287"/>
              <a:gd name="connsiteX1" fmla="*/ 62336 w 143298"/>
              <a:gd name="connsiteY1" fmla="*/ 19050 h 395287"/>
              <a:gd name="connsiteX2" fmla="*/ 423 w 143298"/>
              <a:gd name="connsiteY2" fmla="*/ 55562 h 395287"/>
              <a:gd name="connsiteX3" fmla="*/ 33761 w 143298"/>
              <a:gd name="connsiteY3" fmla="*/ 138112 h 395287"/>
              <a:gd name="connsiteX4" fmla="*/ 6773 w 143298"/>
              <a:gd name="connsiteY4" fmla="*/ 95250 h 395287"/>
              <a:gd name="connsiteX5" fmla="*/ 24236 w 143298"/>
              <a:gd name="connsiteY5" fmla="*/ 195262 h 395287"/>
              <a:gd name="connsiteX6" fmla="*/ 24236 w 143298"/>
              <a:gd name="connsiteY6" fmla="*/ 261937 h 395287"/>
              <a:gd name="connsiteX7" fmla="*/ 14711 w 143298"/>
              <a:gd name="connsiteY7" fmla="*/ 323850 h 395287"/>
              <a:gd name="connsiteX8" fmla="*/ 14711 w 143298"/>
              <a:gd name="connsiteY8" fmla="*/ 395287 h 395287"/>
              <a:gd name="connsiteX0" fmla="*/ 145623 w 145623"/>
              <a:gd name="connsiteY0" fmla="*/ 0 h 395287"/>
              <a:gd name="connsiteX1" fmla="*/ 64661 w 145623"/>
              <a:gd name="connsiteY1" fmla="*/ 19050 h 395287"/>
              <a:gd name="connsiteX2" fmla="*/ 2748 w 145623"/>
              <a:gd name="connsiteY2" fmla="*/ 55562 h 395287"/>
              <a:gd name="connsiteX3" fmla="*/ 10686 w 145623"/>
              <a:gd name="connsiteY3" fmla="*/ 144462 h 395287"/>
              <a:gd name="connsiteX4" fmla="*/ 9098 w 145623"/>
              <a:gd name="connsiteY4" fmla="*/ 95250 h 395287"/>
              <a:gd name="connsiteX5" fmla="*/ 26561 w 145623"/>
              <a:gd name="connsiteY5" fmla="*/ 195262 h 395287"/>
              <a:gd name="connsiteX6" fmla="*/ 26561 w 145623"/>
              <a:gd name="connsiteY6" fmla="*/ 261937 h 395287"/>
              <a:gd name="connsiteX7" fmla="*/ 17036 w 145623"/>
              <a:gd name="connsiteY7" fmla="*/ 323850 h 395287"/>
              <a:gd name="connsiteX8" fmla="*/ 17036 w 145623"/>
              <a:gd name="connsiteY8" fmla="*/ 395287 h 395287"/>
              <a:gd name="connsiteX0" fmla="*/ 146051 w 146051"/>
              <a:gd name="connsiteY0" fmla="*/ 0 h 395287"/>
              <a:gd name="connsiteX1" fmla="*/ 71439 w 146051"/>
              <a:gd name="connsiteY1" fmla="*/ 63500 h 395287"/>
              <a:gd name="connsiteX2" fmla="*/ 3176 w 146051"/>
              <a:gd name="connsiteY2" fmla="*/ 55562 h 395287"/>
              <a:gd name="connsiteX3" fmla="*/ 11114 w 146051"/>
              <a:gd name="connsiteY3" fmla="*/ 144462 h 395287"/>
              <a:gd name="connsiteX4" fmla="*/ 9526 w 146051"/>
              <a:gd name="connsiteY4" fmla="*/ 95250 h 395287"/>
              <a:gd name="connsiteX5" fmla="*/ 26989 w 146051"/>
              <a:gd name="connsiteY5" fmla="*/ 195262 h 395287"/>
              <a:gd name="connsiteX6" fmla="*/ 26989 w 146051"/>
              <a:gd name="connsiteY6" fmla="*/ 261937 h 395287"/>
              <a:gd name="connsiteX7" fmla="*/ 17464 w 146051"/>
              <a:gd name="connsiteY7" fmla="*/ 323850 h 395287"/>
              <a:gd name="connsiteX8" fmla="*/ 17464 w 146051"/>
              <a:gd name="connsiteY8" fmla="*/ 395287 h 395287"/>
              <a:gd name="connsiteX0" fmla="*/ 146636 w 146636"/>
              <a:gd name="connsiteY0" fmla="*/ 0 h 395287"/>
              <a:gd name="connsiteX1" fmla="*/ 72024 w 146636"/>
              <a:gd name="connsiteY1" fmla="*/ 63500 h 395287"/>
              <a:gd name="connsiteX2" fmla="*/ 3761 w 146636"/>
              <a:gd name="connsiteY2" fmla="*/ 55562 h 395287"/>
              <a:gd name="connsiteX3" fmla="*/ 11699 w 146636"/>
              <a:gd name="connsiteY3" fmla="*/ 144462 h 395287"/>
              <a:gd name="connsiteX4" fmla="*/ 35511 w 146636"/>
              <a:gd name="connsiteY4" fmla="*/ 114300 h 395287"/>
              <a:gd name="connsiteX5" fmla="*/ 27574 w 146636"/>
              <a:gd name="connsiteY5" fmla="*/ 195262 h 395287"/>
              <a:gd name="connsiteX6" fmla="*/ 27574 w 146636"/>
              <a:gd name="connsiteY6" fmla="*/ 261937 h 395287"/>
              <a:gd name="connsiteX7" fmla="*/ 18049 w 146636"/>
              <a:gd name="connsiteY7" fmla="*/ 323850 h 395287"/>
              <a:gd name="connsiteX8" fmla="*/ 18049 w 146636"/>
              <a:gd name="connsiteY8" fmla="*/ 395287 h 395287"/>
              <a:gd name="connsiteX0" fmla="*/ 146636 w 146636"/>
              <a:gd name="connsiteY0" fmla="*/ 0 h 395287"/>
              <a:gd name="connsiteX1" fmla="*/ 72024 w 146636"/>
              <a:gd name="connsiteY1" fmla="*/ 63500 h 395287"/>
              <a:gd name="connsiteX2" fmla="*/ 3761 w 146636"/>
              <a:gd name="connsiteY2" fmla="*/ 55562 h 395287"/>
              <a:gd name="connsiteX3" fmla="*/ 11699 w 146636"/>
              <a:gd name="connsiteY3" fmla="*/ 144462 h 395287"/>
              <a:gd name="connsiteX4" fmla="*/ 35511 w 146636"/>
              <a:gd name="connsiteY4" fmla="*/ 165100 h 395287"/>
              <a:gd name="connsiteX5" fmla="*/ 27574 w 146636"/>
              <a:gd name="connsiteY5" fmla="*/ 195262 h 395287"/>
              <a:gd name="connsiteX6" fmla="*/ 27574 w 146636"/>
              <a:gd name="connsiteY6" fmla="*/ 261937 h 395287"/>
              <a:gd name="connsiteX7" fmla="*/ 18049 w 146636"/>
              <a:gd name="connsiteY7" fmla="*/ 323850 h 395287"/>
              <a:gd name="connsiteX8" fmla="*/ 18049 w 146636"/>
              <a:gd name="connsiteY8" fmla="*/ 395287 h 395287"/>
              <a:gd name="connsiteX0" fmla="*/ 134974 w 134974"/>
              <a:gd name="connsiteY0" fmla="*/ 0 h 395287"/>
              <a:gd name="connsiteX1" fmla="*/ 60362 w 134974"/>
              <a:gd name="connsiteY1" fmla="*/ 63500 h 395287"/>
              <a:gd name="connsiteX2" fmla="*/ 30199 w 134974"/>
              <a:gd name="connsiteY2" fmla="*/ 80962 h 395287"/>
              <a:gd name="connsiteX3" fmla="*/ 37 w 134974"/>
              <a:gd name="connsiteY3" fmla="*/ 144462 h 395287"/>
              <a:gd name="connsiteX4" fmla="*/ 23849 w 134974"/>
              <a:gd name="connsiteY4" fmla="*/ 165100 h 395287"/>
              <a:gd name="connsiteX5" fmla="*/ 15912 w 134974"/>
              <a:gd name="connsiteY5" fmla="*/ 195262 h 395287"/>
              <a:gd name="connsiteX6" fmla="*/ 15912 w 134974"/>
              <a:gd name="connsiteY6" fmla="*/ 261937 h 395287"/>
              <a:gd name="connsiteX7" fmla="*/ 6387 w 134974"/>
              <a:gd name="connsiteY7" fmla="*/ 323850 h 395287"/>
              <a:gd name="connsiteX8" fmla="*/ 6387 w 134974"/>
              <a:gd name="connsiteY8" fmla="*/ 395287 h 395287"/>
              <a:gd name="connsiteX0" fmla="*/ 135072 w 135072"/>
              <a:gd name="connsiteY0" fmla="*/ 0 h 395287"/>
              <a:gd name="connsiteX1" fmla="*/ 60460 w 135072"/>
              <a:gd name="connsiteY1" fmla="*/ 63500 h 395287"/>
              <a:gd name="connsiteX2" fmla="*/ 36647 w 135072"/>
              <a:gd name="connsiteY2" fmla="*/ 119062 h 395287"/>
              <a:gd name="connsiteX3" fmla="*/ 135 w 135072"/>
              <a:gd name="connsiteY3" fmla="*/ 144462 h 395287"/>
              <a:gd name="connsiteX4" fmla="*/ 23947 w 135072"/>
              <a:gd name="connsiteY4" fmla="*/ 165100 h 395287"/>
              <a:gd name="connsiteX5" fmla="*/ 16010 w 135072"/>
              <a:gd name="connsiteY5" fmla="*/ 195262 h 395287"/>
              <a:gd name="connsiteX6" fmla="*/ 16010 w 135072"/>
              <a:gd name="connsiteY6" fmla="*/ 261937 h 395287"/>
              <a:gd name="connsiteX7" fmla="*/ 6485 w 135072"/>
              <a:gd name="connsiteY7" fmla="*/ 323850 h 395287"/>
              <a:gd name="connsiteX8" fmla="*/ 6485 w 135072"/>
              <a:gd name="connsiteY8" fmla="*/ 395287 h 395287"/>
              <a:gd name="connsiteX0" fmla="*/ 135402 w 135402"/>
              <a:gd name="connsiteY0" fmla="*/ 0 h 395287"/>
              <a:gd name="connsiteX1" fmla="*/ 60790 w 135402"/>
              <a:gd name="connsiteY1" fmla="*/ 63500 h 395287"/>
              <a:gd name="connsiteX2" fmla="*/ 36977 w 135402"/>
              <a:gd name="connsiteY2" fmla="*/ 119062 h 395287"/>
              <a:gd name="connsiteX3" fmla="*/ 465 w 135402"/>
              <a:gd name="connsiteY3" fmla="*/ 144462 h 395287"/>
              <a:gd name="connsiteX4" fmla="*/ 16340 w 135402"/>
              <a:gd name="connsiteY4" fmla="*/ 195262 h 395287"/>
              <a:gd name="connsiteX5" fmla="*/ 16340 w 135402"/>
              <a:gd name="connsiteY5" fmla="*/ 261937 h 395287"/>
              <a:gd name="connsiteX6" fmla="*/ 6815 w 135402"/>
              <a:gd name="connsiteY6" fmla="*/ 323850 h 395287"/>
              <a:gd name="connsiteX7" fmla="*/ 6815 w 135402"/>
              <a:gd name="connsiteY7" fmla="*/ 395287 h 39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5402" h="395287">
                <a:moveTo>
                  <a:pt x="135402" y="0"/>
                </a:moveTo>
                <a:cubicBezTo>
                  <a:pt x="103652" y="5953"/>
                  <a:pt x="77194" y="43656"/>
                  <a:pt x="60790" y="63500"/>
                </a:cubicBezTo>
                <a:cubicBezTo>
                  <a:pt x="44386" y="83344"/>
                  <a:pt x="47031" y="105568"/>
                  <a:pt x="36977" y="119062"/>
                </a:cubicBezTo>
                <a:cubicBezTo>
                  <a:pt x="26923" y="132556"/>
                  <a:pt x="3904" y="131762"/>
                  <a:pt x="465" y="144462"/>
                </a:cubicBezTo>
                <a:cubicBezTo>
                  <a:pt x="-2974" y="157162"/>
                  <a:pt x="13694" y="175683"/>
                  <a:pt x="16340" y="195262"/>
                </a:cubicBezTo>
                <a:cubicBezTo>
                  <a:pt x="18986" y="214841"/>
                  <a:pt x="17928" y="240506"/>
                  <a:pt x="16340" y="261937"/>
                </a:cubicBezTo>
                <a:cubicBezTo>
                  <a:pt x="14752" y="283368"/>
                  <a:pt x="8402" y="301625"/>
                  <a:pt x="6815" y="323850"/>
                </a:cubicBezTo>
                <a:cubicBezTo>
                  <a:pt x="5228" y="346075"/>
                  <a:pt x="8402" y="378618"/>
                  <a:pt x="6815" y="395287"/>
                </a:cubicBezTo>
              </a:path>
            </a:pathLst>
          </a:custGeom>
          <a:noFill/>
          <a:ln w="9525">
            <a:solidFill>
              <a:srgbClr val="006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Forma livre 3"/>
          <p:cNvSpPr/>
          <p:nvPr/>
        </p:nvSpPr>
        <p:spPr>
          <a:xfrm>
            <a:off x="9328507" y="3765550"/>
            <a:ext cx="97685" cy="527406"/>
          </a:xfrm>
          <a:custGeom>
            <a:avLst/>
            <a:gdLst>
              <a:gd name="connsiteX0" fmla="*/ 76281 w 98123"/>
              <a:gd name="connsiteY0" fmla="*/ 0 h 527406"/>
              <a:gd name="connsiteX1" fmla="*/ 95331 w 98123"/>
              <a:gd name="connsiteY1" fmla="*/ 63500 h 527406"/>
              <a:gd name="connsiteX2" fmla="*/ 95331 w 98123"/>
              <a:gd name="connsiteY2" fmla="*/ 101600 h 527406"/>
              <a:gd name="connsiteX3" fmla="*/ 69931 w 98123"/>
              <a:gd name="connsiteY3" fmla="*/ 127000 h 527406"/>
              <a:gd name="connsiteX4" fmla="*/ 57231 w 98123"/>
              <a:gd name="connsiteY4" fmla="*/ 196850 h 527406"/>
              <a:gd name="connsiteX5" fmla="*/ 44531 w 98123"/>
              <a:gd name="connsiteY5" fmla="*/ 254000 h 527406"/>
              <a:gd name="connsiteX6" fmla="*/ 19131 w 98123"/>
              <a:gd name="connsiteY6" fmla="*/ 317500 h 527406"/>
              <a:gd name="connsiteX7" fmla="*/ 81 w 98123"/>
              <a:gd name="connsiteY7" fmla="*/ 361950 h 527406"/>
              <a:gd name="connsiteX8" fmla="*/ 12781 w 98123"/>
              <a:gd name="connsiteY8" fmla="*/ 406400 h 527406"/>
              <a:gd name="connsiteX9" fmla="*/ 25481 w 98123"/>
              <a:gd name="connsiteY9" fmla="*/ 457200 h 527406"/>
              <a:gd name="connsiteX10" fmla="*/ 12781 w 98123"/>
              <a:gd name="connsiteY10" fmla="*/ 527050 h 527406"/>
              <a:gd name="connsiteX0" fmla="*/ 75843 w 97685"/>
              <a:gd name="connsiteY0" fmla="*/ 0 h 527406"/>
              <a:gd name="connsiteX1" fmla="*/ 94893 w 97685"/>
              <a:gd name="connsiteY1" fmla="*/ 63500 h 527406"/>
              <a:gd name="connsiteX2" fmla="*/ 94893 w 97685"/>
              <a:gd name="connsiteY2" fmla="*/ 101600 h 527406"/>
              <a:gd name="connsiteX3" fmla="*/ 69493 w 97685"/>
              <a:gd name="connsiteY3" fmla="*/ 127000 h 527406"/>
              <a:gd name="connsiteX4" fmla="*/ 56793 w 97685"/>
              <a:gd name="connsiteY4" fmla="*/ 196850 h 527406"/>
              <a:gd name="connsiteX5" fmla="*/ 44093 w 97685"/>
              <a:gd name="connsiteY5" fmla="*/ 254000 h 527406"/>
              <a:gd name="connsiteX6" fmla="*/ 18693 w 97685"/>
              <a:gd name="connsiteY6" fmla="*/ 317500 h 527406"/>
              <a:gd name="connsiteX7" fmla="*/ 12343 w 97685"/>
              <a:gd name="connsiteY7" fmla="*/ 361950 h 527406"/>
              <a:gd name="connsiteX8" fmla="*/ 12343 w 97685"/>
              <a:gd name="connsiteY8" fmla="*/ 406400 h 527406"/>
              <a:gd name="connsiteX9" fmla="*/ 25043 w 97685"/>
              <a:gd name="connsiteY9" fmla="*/ 457200 h 527406"/>
              <a:gd name="connsiteX10" fmla="*/ 12343 w 97685"/>
              <a:gd name="connsiteY10" fmla="*/ 527050 h 527406"/>
              <a:gd name="connsiteX0" fmla="*/ 75843 w 97685"/>
              <a:gd name="connsiteY0" fmla="*/ 0 h 527406"/>
              <a:gd name="connsiteX1" fmla="*/ 94893 w 97685"/>
              <a:gd name="connsiteY1" fmla="*/ 63500 h 527406"/>
              <a:gd name="connsiteX2" fmla="*/ 94893 w 97685"/>
              <a:gd name="connsiteY2" fmla="*/ 101600 h 527406"/>
              <a:gd name="connsiteX3" fmla="*/ 69493 w 97685"/>
              <a:gd name="connsiteY3" fmla="*/ 127000 h 527406"/>
              <a:gd name="connsiteX4" fmla="*/ 56793 w 97685"/>
              <a:gd name="connsiteY4" fmla="*/ 196850 h 527406"/>
              <a:gd name="connsiteX5" fmla="*/ 44093 w 97685"/>
              <a:gd name="connsiteY5" fmla="*/ 254000 h 527406"/>
              <a:gd name="connsiteX6" fmla="*/ 37743 w 97685"/>
              <a:gd name="connsiteY6" fmla="*/ 304800 h 527406"/>
              <a:gd name="connsiteX7" fmla="*/ 12343 w 97685"/>
              <a:gd name="connsiteY7" fmla="*/ 361950 h 527406"/>
              <a:gd name="connsiteX8" fmla="*/ 12343 w 97685"/>
              <a:gd name="connsiteY8" fmla="*/ 406400 h 527406"/>
              <a:gd name="connsiteX9" fmla="*/ 25043 w 97685"/>
              <a:gd name="connsiteY9" fmla="*/ 457200 h 527406"/>
              <a:gd name="connsiteX10" fmla="*/ 12343 w 97685"/>
              <a:gd name="connsiteY10" fmla="*/ 527050 h 527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7685" h="527406">
                <a:moveTo>
                  <a:pt x="75843" y="0"/>
                </a:moveTo>
                <a:cubicBezTo>
                  <a:pt x="83780" y="23283"/>
                  <a:pt x="91718" y="46567"/>
                  <a:pt x="94893" y="63500"/>
                </a:cubicBezTo>
                <a:cubicBezTo>
                  <a:pt x="98068" y="80433"/>
                  <a:pt x="99126" y="91017"/>
                  <a:pt x="94893" y="101600"/>
                </a:cubicBezTo>
                <a:cubicBezTo>
                  <a:pt x="90660" y="112183"/>
                  <a:pt x="75843" y="111125"/>
                  <a:pt x="69493" y="127000"/>
                </a:cubicBezTo>
                <a:cubicBezTo>
                  <a:pt x="63143" y="142875"/>
                  <a:pt x="61026" y="175683"/>
                  <a:pt x="56793" y="196850"/>
                </a:cubicBezTo>
                <a:cubicBezTo>
                  <a:pt x="52560" y="218017"/>
                  <a:pt x="47268" y="236008"/>
                  <a:pt x="44093" y="254000"/>
                </a:cubicBezTo>
                <a:cubicBezTo>
                  <a:pt x="40918" y="271992"/>
                  <a:pt x="43035" y="286808"/>
                  <a:pt x="37743" y="304800"/>
                </a:cubicBezTo>
                <a:cubicBezTo>
                  <a:pt x="32451" y="322792"/>
                  <a:pt x="16576" y="345017"/>
                  <a:pt x="12343" y="361950"/>
                </a:cubicBezTo>
                <a:cubicBezTo>
                  <a:pt x="8110" y="378883"/>
                  <a:pt x="10226" y="390525"/>
                  <a:pt x="12343" y="406400"/>
                </a:cubicBezTo>
                <a:cubicBezTo>
                  <a:pt x="14460" y="422275"/>
                  <a:pt x="25043" y="437092"/>
                  <a:pt x="25043" y="457200"/>
                </a:cubicBezTo>
                <a:cubicBezTo>
                  <a:pt x="25043" y="477308"/>
                  <a:pt x="-21524" y="532342"/>
                  <a:pt x="12343" y="527050"/>
                </a:cubicBezTo>
              </a:path>
            </a:pathLst>
          </a:custGeom>
          <a:noFill/>
          <a:ln>
            <a:solidFill>
              <a:srgbClr val="006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9075F2D-9D27-D890-4D05-4850A84B7844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9686401" y="326364"/>
            <a:ext cx="1670400" cy="835200"/>
          </a:xfrm>
          <a:prstGeom prst="rect">
            <a:avLst/>
          </a:prstGeom>
          <a:ln/>
        </p:spPr>
      </p:pic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207750A5-8579-E683-E9F5-6173BF23D4A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3377567"/>
              </p:ext>
            </p:extLst>
          </p:nvPr>
        </p:nvGraphicFramePr>
        <p:xfrm>
          <a:off x="43098" y="1837843"/>
          <a:ext cx="6588000" cy="241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207750A5-8579-E683-E9F5-6173BF23D4A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0947132"/>
              </p:ext>
            </p:extLst>
          </p:nvPr>
        </p:nvGraphicFramePr>
        <p:xfrm>
          <a:off x="43098" y="4394361"/>
          <a:ext cx="6588000" cy="21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955591437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022">
          <a:extLst>
            <a:ext uri="{FF2B5EF4-FFF2-40B4-BE49-F238E27FC236}">
              <a16:creationId xmlns:a16="http://schemas.microsoft.com/office/drawing/2014/main" id="{B3061EBA-7995-CADD-A13D-DB8178DBA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64" name="Rectangle 3063">
            <a:extLst>
              <a:ext uri="{FF2B5EF4-FFF2-40B4-BE49-F238E27FC236}">
                <a16:creationId xmlns:a16="http://schemas.microsoft.com/office/drawing/2014/main" id="{6AA935A9-F3FE-0CF4-6C9A-3E63410920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6" name="Rectangle 3065">
            <a:extLst>
              <a:ext uri="{FF2B5EF4-FFF2-40B4-BE49-F238E27FC236}">
                <a16:creationId xmlns:a16="http://schemas.microsoft.com/office/drawing/2014/main" id="{7DE7DE47-7A96-A14C-0639-1D1404D3A6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8" name="Rectangle 3067">
            <a:extLst>
              <a:ext uri="{FF2B5EF4-FFF2-40B4-BE49-F238E27FC236}">
                <a16:creationId xmlns:a16="http://schemas.microsoft.com/office/drawing/2014/main" id="{550C718A-A670-1F4D-DC03-E7B9151D2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0" name="Rectangle 3069">
            <a:extLst>
              <a:ext uri="{FF2B5EF4-FFF2-40B4-BE49-F238E27FC236}">
                <a16:creationId xmlns:a16="http://schemas.microsoft.com/office/drawing/2014/main" id="{2DF109B4-9275-804B-5B8D-F35113279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2" name="Rectangle 3071">
            <a:extLst>
              <a:ext uri="{FF2B5EF4-FFF2-40B4-BE49-F238E27FC236}">
                <a16:creationId xmlns:a16="http://schemas.microsoft.com/office/drawing/2014/main" id="{B4130C5B-49C4-8DBC-63DE-0D792F4C23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8" name="Google Shape;3036;p12">
            <a:extLst>
              <a:ext uri="{FF2B5EF4-FFF2-40B4-BE49-F238E27FC236}">
                <a16:creationId xmlns:a16="http://schemas.microsoft.com/office/drawing/2014/main" id="{92F1D1B7-AF3E-E04A-751A-A7292B348C83}"/>
              </a:ext>
            </a:extLst>
          </p:cNvPr>
          <p:cNvSpPr txBox="1">
            <a:spLocks/>
          </p:cNvSpPr>
          <p:nvPr/>
        </p:nvSpPr>
        <p:spPr>
          <a:xfrm>
            <a:off x="699714" y="353160"/>
            <a:ext cx="7091300" cy="898581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Corredores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Logísticos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Estratégicos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Exportação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de soja e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milho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4A9D94D-F443-F53F-0060-D77AD83EB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73" y="1822201"/>
            <a:ext cx="6120000" cy="4823192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BE76AB53-1D86-AEC6-5B6F-385714140279}"/>
              </a:ext>
            </a:extLst>
          </p:cNvPr>
          <p:cNvSpPr txBox="1"/>
          <p:nvPr/>
        </p:nvSpPr>
        <p:spPr>
          <a:xfrm>
            <a:off x="6911821" y="1773584"/>
            <a:ext cx="534174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9 eixos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Logístico Norte - Eixo Madeira;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Logístico Norte - Eixo Tapajós;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Logístico Norte - Eixo Tocantins;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Logístico Nordeste - Eixo São Luís;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Logístico Nordeste - Eixo Salvador;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Logístico Sudeste - Eixo Vitória;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Logístico Sudeste - Eixo Santos;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Logístico Sul - Eixo Paranaguá;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Logístico Sul - Eixo Rio Grande. </a:t>
            </a:r>
          </a:p>
        </p:txBody>
      </p:sp>
      <p:sp>
        <p:nvSpPr>
          <p:cNvPr id="5" name="Aliquam finibus at felis et elementum1">
            <a:extLst>
              <a:ext uri="{FF2B5EF4-FFF2-40B4-BE49-F238E27FC236}">
                <a16:creationId xmlns:a16="http://schemas.microsoft.com/office/drawing/2014/main" id="{B560CE5C-1F83-56E3-A075-DB9248FD9832}"/>
              </a:ext>
            </a:extLst>
          </p:cNvPr>
          <p:cNvSpPr txBox="1"/>
          <p:nvPr/>
        </p:nvSpPr>
        <p:spPr>
          <a:xfrm>
            <a:off x="1189366" y="1571760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Corredores de Exportação</a:t>
            </a:r>
          </a:p>
        </p:txBody>
      </p:sp>
      <p:pic>
        <p:nvPicPr>
          <p:cNvPr id="6" name="Google Shape;3032;p12" descr="Logotipo&#10;&#10;Descrição gerada automaticamente">
            <a:extLst>
              <a:ext uri="{FF2B5EF4-FFF2-40B4-BE49-F238E27FC236}">
                <a16:creationId xmlns:a16="http://schemas.microsoft.com/office/drawing/2014/main" id="{12649CC0-5DE8-1CFC-F073-2C2C0B6E1F16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3806" y="6213863"/>
            <a:ext cx="1493557" cy="72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033;p12" descr="Logotipo&#10;&#10;Descrição gerada automaticamente">
            <a:extLst>
              <a:ext uri="{FF2B5EF4-FFF2-40B4-BE49-F238E27FC236}">
                <a16:creationId xmlns:a16="http://schemas.microsoft.com/office/drawing/2014/main" id="{DD102629-35AB-CFAB-B243-36A2F2F1DC97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2711" y="6265841"/>
            <a:ext cx="2390623" cy="54330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0FCE1A9-A39D-B58C-4F6E-87826F4D604A}"/>
              </a:ext>
            </a:extLst>
          </p:cNvPr>
          <p:cNvSpPr txBox="1"/>
          <p:nvPr/>
        </p:nvSpPr>
        <p:spPr>
          <a:xfrm>
            <a:off x="320371" y="6586852"/>
            <a:ext cx="49259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Fonte: Ministério dos Transportes, 2017; ANTAQ, 2024.</a:t>
            </a:r>
          </a:p>
        </p:txBody>
      </p:sp>
      <p:sp>
        <p:nvSpPr>
          <p:cNvPr id="3" name="Forma livre 2"/>
          <p:cNvSpPr/>
          <p:nvPr/>
        </p:nvSpPr>
        <p:spPr>
          <a:xfrm>
            <a:off x="3690586" y="3781425"/>
            <a:ext cx="230363" cy="997344"/>
          </a:xfrm>
          <a:custGeom>
            <a:avLst/>
            <a:gdLst>
              <a:gd name="connsiteX0" fmla="*/ 228952 w 230363"/>
              <a:gd name="connsiteY0" fmla="*/ 0 h 997344"/>
              <a:gd name="connsiteX1" fmla="*/ 228952 w 230363"/>
              <a:gd name="connsiteY1" fmla="*/ 57150 h 997344"/>
              <a:gd name="connsiteX2" fmla="*/ 228952 w 230363"/>
              <a:gd name="connsiteY2" fmla="*/ 80963 h 997344"/>
              <a:gd name="connsiteX3" fmla="*/ 209902 w 230363"/>
              <a:gd name="connsiteY3" fmla="*/ 123825 h 997344"/>
              <a:gd name="connsiteX4" fmla="*/ 190852 w 230363"/>
              <a:gd name="connsiteY4" fmla="*/ 157163 h 997344"/>
              <a:gd name="connsiteX5" fmla="*/ 190852 w 230363"/>
              <a:gd name="connsiteY5" fmla="*/ 204788 h 997344"/>
              <a:gd name="connsiteX6" fmla="*/ 200377 w 230363"/>
              <a:gd name="connsiteY6" fmla="*/ 247650 h 997344"/>
              <a:gd name="connsiteX7" fmla="*/ 176564 w 230363"/>
              <a:gd name="connsiteY7" fmla="*/ 300038 h 997344"/>
              <a:gd name="connsiteX8" fmla="*/ 176564 w 230363"/>
              <a:gd name="connsiteY8" fmla="*/ 342900 h 997344"/>
              <a:gd name="connsiteX9" fmla="*/ 152752 w 230363"/>
              <a:gd name="connsiteY9" fmla="*/ 414338 h 997344"/>
              <a:gd name="connsiteX10" fmla="*/ 181327 w 230363"/>
              <a:gd name="connsiteY10" fmla="*/ 500063 h 997344"/>
              <a:gd name="connsiteX11" fmla="*/ 143227 w 230363"/>
              <a:gd name="connsiteY11" fmla="*/ 547688 h 997344"/>
              <a:gd name="connsiteX12" fmla="*/ 119414 w 230363"/>
              <a:gd name="connsiteY12" fmla="*/ 571500 h 997344"/>
              <a:gd name="connsiteX13" fmla="*/ 109889 w 230363"/>
              <a:gd name="connsiteY13" fmla="*/ 571500 h 997344"/>
              <a:gd name="connsiteX14" fmla="*/ 90839 w 230363"/>
              <a:gd name="connsiteY14" fmla="*/ 581025 h 997344"/>
              <a:gd name="connsiteX15" fmla="*/ 76552 w 230363"/>
              <a:gd name="connsiteY15" fmla="*/ 604838 h 997344"/>
              <a:gd name="connsiteX16" fmla="*/ 43214 w 230363"/>
              <a:gd name="connsiteY16" fmla="*/ 638175 h 997344"/>
              <a:gd name="connsiteX17" fmla="*/ 38452 w 230363"/>
              <a:gd name="connsiteY17" fmla="*/ 633413 h 997344"/>
              <a:gd name="connsiteX18" fmla="*/ 19402 w 230363"/>
              <a:gd name="connsiteY18" fmla="*/ 661988 h 997344"/>
              <a:gd name="connsiteX19" fmla="*/ 9877 w 230363"/>
              <a:gd name="connsiteY19" fmla="*/ 704850 h 997344"/>
              <a:gd name="connsiteX20" fmla="*/ 14639 w 230363"/>
              <a:gd name="connsiteY20" fmla="*/ 738188 h 997344"/>
              <a:gd name="connsiteX21" fmla="*/ 19402 w 230363"/>
              <a:gd name="connsiteY21" fmla="*/ 781050 h 997344"/>
              <a:gd name="connsiteX22" fmla="*/ 9877 w 230363"/>
              <a:gd name="connsiteY22" fmla="*/ 819150 h 997344"/>
              <a:gd name="connsiteX23" fmla="*/ 5114 w 230363"/>
              <a:gd name="connsiteY23" fmla="*/ 876300 h 997344"/>
              <a:gd name="connsiteX24" fmla="*/ 352 w 230363"/>
              <a:gd name="connsiteY24" fmla="*/ 919163 h 997344"/>
              <a:gd name="connsiteX25" fmla="*/ 352 w 230363"/>
              <a:gd name="connsiteY25" fmla="*/ 957263 h 997344"/>
              <a:gd name="connsiteX26" fmla="*/ 352 w 230363"/>
              <a:gd name="connsiteY26" fmla="*/ 985838 h 99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30363" h="997344">
                <a:moveTo>
                  <a:pt x="228952" y="0"/>
                </a:moveTo>
                <a:lnTo>
                  <a:pt x="228952" y="57150"/>
                </a:lnTo>
                <a:cubicBezTo>
                  <a:pt x="228952" y="70644"/>
                  <a:pt x="232127" y="69850"/>
                  <a:pt x="228952" y="80963"/>
                </a:cubicBezTo>
                <a:cubicBezTo>
                  <a:pt x="225777" y="92076"/>
                  <a:pt x="216252" y="111125"/>
                  <a:pt x="209902" y="123825"/>
                </a:cubicBezTo>
                <a:cubicBezTo>
                  <a:pt x="203552" y="136525"/>
                  <a:pt x="194027" y="143669"/>
                  <a:pt x="190852" y="157163"/>
                </a:cubicBezTo>
                <a:cubicBezTo>
                  <a:pt x="187677" y="170657"/>
                  <a:pt x="189265" y="189707"/>
                  <a:pt x="190852" y="204788"/>
                </a:cubicBezTo>
                <a:cubicBezTo>
                  <a:pt x="192439" y="219869"/>
                  <a:pt x="202758" y="231775"/>
                  <a:pt x="200377" y="247650"/>
                </a:cubicBezTo>
                <a:cubicBezTo>
                  <a:pt x="197996" y="263525"/>
                  <a:pt x="180533" y="284163"/>
                  <a:pt x="176564" y="300038"/>
                </a:cubicBezTo>
                <a:cubicBezTo>
                  <a:pt x="172595" y="315913"/>
                  <a:pt x="180533" y="323850"/>
                  <a:pt x="176564" y="342900"/>
                </a:cubicBezTo>
                <a:cubicBezTo>
                  <a:pt x="172595" y="361950"/>
                  <a:pt x="151958" y="388144"/>
                  <a:pt x="152752" y="414338"/>
                </a:cubicBezTo>
                <a:cubicBezTo>
                  <a:pt x="153546" y="440532"/>
                  <a:pt x="182914" y="477838"/>
                  <a:pt x="181327" y="500063"/>
                </a:cubicBezTo>
                <a:cubicBezTo>
                  <a:pt x="179740" y="522288"/>
                  <a:pt x="153546" y="535782"/>
                  <a:pt x="143227" y="547688"/>
                </a:cubicBezTo>
                <a:cubicBezTo>
                  <a:pt x="132908" y="559594"/>
                  <a:pt x="124970" y="567531"/>
                  <a:pt x="119414" y="571500"/>
                </a:cubicBezTo>
                <a:cubicBezTo>
                  <a:pt x="113858" y="575469"/>
                  <a:pt x="114651" y="569913"/>
                  <a:pt x="109889" y="571500"/>
                </a:cubicBezTo>
                <a:cubicBezTo>
                  <a:pt x="105127" y="573087"/>
                  <a:pt x="96395" y="575469"/>
                  <a:pt x="90839" y="581025"/>
                </a:cubicBezTo>
                <a:cubicBezTo>
                  <a:pt x="85283" y="586581"/>
                  <a:pt x="84489" y="595313"/>
                  <a:pt x="76552" y="604838"/>
                </a:cubicBezTo>
                <a:cubicBezTo>
                  <a:pt x="68615" y="614363"/>
                  <a:pt x="49564" y="633413"/>
                  <a:pt x="43214" y="638175"/>
                </a:cubicBezTo>
                <a:cubicBezTo>
                  <a:pt x="36864" y="642937"/>
                  <a:pt x="42421" y="629444"/>
                  <a:pt x="38452" y="633413"/>
                </a:cubicBezTo>
                <a:cubicBezTo>
                  <a:pt x="34483" y="637382"/>
                  <a:pt x="24164" y="650082"/>
                  <a:pt x="19402" y="661988"/>
                </a:cubicBezTo>
                <a:cubicBezTo>
                  <a:pt x="14639" y="673894"/>
                  <a:pt x="10671" y="692150"/>
                  <a:pt x="9877" y="704850"/>
                </a:cubicBezTo>
                <a:cubicBezTo>
                  <a:pt x="9083" y="717550"/>
                  <a:pt x="13052" y="725488"/>
                  <a:pt x="14639" y="738188"/>
                </a:cubicBezTo>
                <a:cubicBezTo>
                  <a:pt x="16226" y="750888"/>
                  <a:pt x="20196" y="767556"/>
                  <a:pt x="19402" y="781050"/>
                </a:cubicBezTo>
                <a:cubicBezTo>
                  <a:pt x="18608" y="794544"/>
                  <a:pt x="12258" y="803275"/>
                  <a:pt x="9877" y="819150"/>
                </a:cubicBezTo>
                <a:cubicBezTo>
                  <a:pt x="7496" y="835025"/>
                  <a:pt x="6701" y="859631"/>
                  <a:pt x="5114" y="876300"/>
                </a:cubicBezTo>
                <a:cubicBezTo>
                  <a:pt x="3527" y="892969"/>
                  <a:pt x="1146" y="905669"/>
                  <a:pt x="352" y="919163"/>
                </a:cubicBezTo>
                <a:cubicBezTo>
                  <a:pt x="-442" y="932657"/>
                  <a:pt x="352" y="957263"/>
                  <a:pt x="352" y="957263"/>
                </a:cubicBezTo>
                <a:cubicBezTo>
                  <a:pt x="352" y="968375"/>
                  <a:pt x="8290" y="1019969"/>
                  <a:pt x="352" y="985838"/>
                </a:cubicBezTo>
              </a:path>
            </a:pathLst>
          </a:custGeom>
          <a:noFill/>
          <a:ln>
            <a:solidFill>
              <a:srgbClr val="5D98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9" name="Tabe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502413"/>
              </p:ext>
            </p:extLst>
          </p:nvPr>
        </p:nvGraphicFramePr>
        <p:xfrm>
          <a:off x="7791642" y="4855602"/>
          <a:ext cx="3228783" cy="133350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943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4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Região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% de Movimentação Portuária (2023)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Centro-Oeste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Nordeste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Norte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Sudeste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33,2%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Sul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25,2%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Total Geral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B21050F5-AC98-2BD2-E3AB-A5E0B97F1C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131010"/>
              </p:ext>
            </p:extLst>
          </p:nvPr>
        </p:nvGraphicFramePr>
        <p:xfrm>
          <a:off x="6961927" y="4690576"/>
          <a:ext cx="4975043" cy="169545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901033">
                  <a:extLst>
                    <a:ext uri="{9D8B030D-6E8A-4147-A177-3AD203B41FA5}">
                      <a16:colId xmlns:a16="http://schemas.microsoft.com/office/drawing/2014/main" val="594167941"/>
                    </a:ext>
                  </a:extLst>
                </a:gridCol>
                <a:gridCol w="3074010">
                  <a:extLst>
                    <a:ext uri="{9D8B030D-6E8A-4147-A177-3AD203B41FA5}">
                      <a16:colId xmlns:a16="http://schemas.microsoft.com/office/drawing/2014/main" val="1502598858"/>
                    </a:ext>
                  </a:extLst>
                </a:gridCol>
              </a:tblGrid>
              <a:tr h="1557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u="none" strike="noStrike" dirty="0">
                          <a:effectLst/>
                        </a:rPr>
                        <a:t>Complexo Portuário</a:t>
                      </a:r>
                      <a:endParaRPr lang="pt-BR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u="none" strike="noStrike" dirty="0">
                          <a:effectLst/>
                        </a:rPr>
                        <a:t>Participação na movimentação (%)</a:t>
                      </a:r>
                      <a:endParaRPr lang="pt-BR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64151376"/>
                  </a:ext>
                </a:extLst>
              </a:tr>
              <a:tr h="1557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 dirty="0">
                          <a:effectLst/>
                        </a:rPr>
                        <a:t>Santos</a:t>
                      </a:r>
                      <a:endParaRPr lang="pt-B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25%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45888540"/>
                  </a:ext>
                </a:extLst>
              </a:tr>
              <a:tr h="1557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Vila do Conde - Belém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15%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39126887"/>
                  </a:ext>
                </a:extLst>
              </a:tr>
              <a:tr h="1557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Itaqui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 dirty="0">
                          <a:effectLst/>
                        </a:rPr>
                        <a:t>10%</a:t>
                      </a:r>
                      <a:endParaRPr lang="pt-B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33383008"/>
                  </a:ext>
                </a:extLst>
              </a:tr>
              <a:tr h="1557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Paranaguá - Antonina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8%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41376720"/>
                  </a:ext>
                </a:extLst>
              </a:tr>
              <a:tr h="1557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Santarém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7%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07274490"/>
                  </a:ext>
                </a:extLst>
              </a:tr>
              <a:tr h="1557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Manaus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7%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2606467"/>
                  </a:ext>
                </a:extLst>
              </a:tr>
              <a:tr h="1557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Itaituba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 dirty="0">
                          <a:effectLst/>
                        </a:rPr>
                        <a:t>7%</a:t>
                      </a:r>
                      <a:endParaRPr lang="pt-B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23994192"/>
                  </a:ext>
                </a:extLst>
              </a:tr>
              <a:tr h="1557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Rio Grande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6%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99251588"/>
                  </a:ext>
                </a:extLst>
              </a:tr>
              <a:tr h="1557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>
                          <a:effectLst/>
                        </a:rPr>
                        <a:t>outros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u="none" strike="noStrike" dirty="0">
                          <a:effectLst/>
                        </a:rPr>
                        <a:t>15%</a:t>
                      </a:r>
                      <a:endParaRPr lang="pt-B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44886127"/>
                  </a:ext>
                </a:extLst>
              </a:tr>
            </a:tbl>
          </a:graphicData>
        </a:graphic>
      </p:graphicFrame>
      <p:pic>
        <p:nvPicPr>
          <p:cNvPr id="12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5B9A58C0-1459-209C-AB56-7D58FA3D551E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9350025" y="362017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57998624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m 4" descr="Tela de jogo de vídeo game&#10;&#10;O conteúdo gerado por IA pode estar incorreto.">
            <a:extLst>
              <a:ext uri="{FF2B5EF4-FFF2-40B4-BE49-F238E27FC236}">
                <a16:creationId xmlns:a16="http://schemas.microsoft.com/office/drawing/2014/main" id="{D644700A-F239-D443-F009-3B3158F522C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50" b="12297"/>
          <a:stretch/>
        </p:blipFill>
        <p:spPr>
          <a:xfrm>
            <a:off x="217055" y="3119409"/>
            <a:ext cx="6617854" cy="3487788"/>
          </a:xfrm>
          <a:prstGeom prst="rect">
            <a:avLst/>
          </a:prstGeom>
        </p:spPr>
      </p:pic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E9F66AB2-C3D1-1AE3-0BD2-C9168B226D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321715"/>
              </p:ext>
            </p:extLst>
          </p:nvPr>
        </p:nvGraphicFramePr>
        <p:xfrm>
          <a:off x="4142510" y="410163"/>
          <a:ext cx="7850908" cy="2829319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3643232">
                  <a:extLst>
                    <a:ext uri="{9D8B030D-6E8A-4147-A177-3AD203B41FA5}">
                      <a16:colId xmlns:a16="http://schemas.microsoft.com/office/drawing/2014/main" val="548932146"/>
                    </a:ext>
                  </a:extLst>
                </a:gridCol>
                <a:gridCol w="2437373">
                  <a:extLst>
                    <a:ext uri="{9D8B030D-6E8A-4147-A177-3AD203B41FA5}">
                      <a16:colId xmlns:a16="http://schemas.microsoft.com/office/drawing/2014/main" val="2495568423"/>
                    </a:ext>
                  </a:extLst>
                </a:gridCol>
                <a:gridCol w="1770303">
                  <a:extLst>
                    <a:ext uri="{9D8B030D-6E8A-4147-A177-3AD203B41FA5}">
                      <a16:colId xmlns:a16="http://schemas.microsoft.com/office/drawing/2014/main" val="2524925744"/>
                    </a:ext>
                  </a:extLst>
                </a:gridCol>
              </a:tblGrid>
              <a:tr h="295014"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Terminal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Soma de Total de Movimentação Portuária</a:t>
                      </a:r>
                      <a:br>
                        <a:rPr lang="pt-BR" sz="800" b="1" u="none" strike="noStrike" dirty="0">
                          <a:effectLst/>
                        </a:rPr>
                      </a:br>
                      <a:r>
                        <a:rPr lang="pt-BR" sz="800" b="1" u="none" strike="noStrike" dirty="0">
                          <a:effectLst/>
                        </a:rPr>
                        <a:t>em toneladas (t)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%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3776019037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Arrendado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5.593.626,8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12,72%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3488130691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Santos | </a:t>
                      </a:r>
                      <a:r>
                        <a:rPr lang="pt-BR" sz="800" u="none" strike="noStrike" dirty="0" err="1">
                          <a:effectLst/>
                        </a:rPr>
                        <a:t>Teag</a:t>
                      </a:r>
                      <a:r>
                        <a:rPr lang="pt-BR" sz="800" u="none" strike="noStrike" dirty="0">
                          <a:effectLst/>
                        </a:rPr>
                        <a:t> - Terminal De </a:t>
                      </a:r>
                      <a:r>
                        <a:rPr lang="pt-BR" sz="800" u="none" strike="noStrike" dirty="0" err="1">
                          <a:effectLst/>
                        </a:rPr>
                        <a:t>Exportacao</a:t>
                      </a:r>
                      <a:r>
                        <a:rPr lang="pt-BR" sz="800" u="none" strike="noStrike" dirty="0">
                          <a:effectLst/>
                        </a:rPr>
                        <a:t> De </a:t>
                      </a:r>
                      <a:r>
                        <a:rPr lang="pt-BR" sz="800" u="none" strike="noStrike" dirty="0" err="1">
                          <a:effectLst/>
                        </a:rPr>
                        <a:t>Acucar</a:t>
                      </a:r>
                      <a:r>
                        <a:rPr lang="pt-BR" sz="800" u="none" strike="noStrike" dirty="0">
                          <a:effectLst/>
                        </a:rPr>
                        <a:t> Do </a:t>
                      </a:r>
                      <a:r>
                        <a:rPr lang="pt-BR" sz="800" u="none" strike="noStrike" dirty="0" err="1">
                          <a:effectLst/>
                        </a:rPr>
                        <a:t>Guaruja</a:t>
                      </a:r>
                      <a:r>
                        <a:rPr lang="pt-BR" sz="800" u="none" strike="noStrike" dirty="0">
                          <a:effectLst/>
                        </a:rPr>
                        <a:t> Ltda. (04721589000178)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1.238.710,7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2,82%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3129888356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Santos | </a:t>
                      </a:r>
                      <a:r>
                        <a:rPr lang="pt-BR" sz="800" u="none" strike="noStrike" dirty="0" err="1">
                          <a:effectLst/>
                        </a:rPr>
                        <a:t>Teg</a:t>
                      </a:r>
                      <a:r>
                        <a:rPr lang="pt-BR" sz="800" u="none" strike="noStrike" dirty="0">
                          <a:effectLst/>
                        </a:rPr>
                        <a:t> - Terminal Exportador Do </a:t>
                      </a:r>
                      <a:r>
                        <a:rPr lang="pt-BR" sz="800" u="none" strike="noStrike" dirty="0" err="1">
                          <a:effectLst/>
                        </a:rPr>
                        <a:t>Guaruja</a:t>
                      </a:r>
                      <a:r>
                        <a:rPr lang="pt-BR" sz="800" u="none" strike="noStrike" dirty="0">
                          <a:effectLst/>
                        </a:rPr>
                        <a:t> Ltda. (09079434000101)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4.354.916,1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9,91%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881400824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Público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32.258.937,2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73,38%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2920707520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Santos | </a:t>
                      </a:r>
                      <a:r>
                        <a:rPr lang="pt-BR" sz="800" u="none" strike="noStrike" dirty="0" err="1">
                          <a:effectLst/>
                        </a:rPr>
                        <a:t>Adm</a:t>
                      </a:r>
                      <a:r>
                        <a:rPr lang="pt-BR" sz="800" u="none" strike="noStrike" dirty="0">
                          <a:effectLst/>
                        </a:rPr>
                        <a:t> Do Brasil Ltda (02003402000175)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5.354.663,8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>
                          <a:effectLst/>
                        </a:rPr>
                        <a:t>12,18%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1487777258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>
                          <a:effectLst/>
                        </a:rPr>
                        <a:t>Santos | Autoridade Portuaria De Santos S.A. (44837524000107)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>
                          <a:effectLst/>
                        </a:rPr>
                        <a:t>2.185.008,8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>
                          <a:effectLst/>
                        </a:rPr>
                        <a:t>4,97%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4038777458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Santos | </a:t>
                      </a:r>
                      <a:r>
                        <a:rPr lang="pt-BR" sz="800" u="none" strike="noStrike" dirty="0" err="1">
                          <a:effectLst/>
                        </a:rPr>
                        <a:t>Elevacoes</a:t>
                      </a:r>
                      <a:r>
                        <a:rPr lang="pt-BR" sz="800" u="none" strike="noStrike" dirty="0">
                          <a:effectLst/>
                        </a:rPr>
                        <a:t> </a:t>
                      </a:r>
                      <a:r>
                        <a:rPr lang="pt-BR" sz="800" u="none" strike="noStrike" dirty="0" err="1">
                          <a:effectLst/>
                        </a:rPr>
                        <a:t>Portuarias</a:t>
                      </a:r>
                      <a:r>
                        <a:rPr lang="pt-BR" sz="800" u="none" strike="noStrike" dirty="0">
                          <a:effectLst/>
                        </a:rPr>
                        <a:t> S.A (25278404000172)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3.140.559,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7,14%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1953362501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Santos | Embarque/Desembarque direto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2.846.568,1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>
                          <a:effectLst/>
                        </a:rPr>
                        <a:t>6,48%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2531423179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>
                          <a:effectLst/>
                        </a:rPr>
                        <a:t>Santos | Terminal De Graneis Do Guaruja S.A. (05527694000133)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>
                          <a:effectLst/>
                        </a:rPr>
                        <a:t>8.437.909,2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19,19%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415976998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>
                          <a:effectLst/>
                        </a:rPr>
                        <a:t>Santos | T-Grao Cargo Terminal De Graneis S/A (02933023000184)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5.769.704,8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13,12%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1413728977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>
                          <a:effectLst/>
                        </a:rPr>
                        <a:t>Santos | T-Grao Cargo Terminal De Graneis S/A (02933023000265)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4.524.523,4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10,29%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2238047784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Terminal de uso privado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6.108.789,6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13,90%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3164429280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>
                          <a:effectLst/>
                        </a:rPr>
                        <a:t>Sucocítrico Cutrale (61649810001806)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>
                          <a:effectLst/>
                        </a:rPr>
                        <a:t>2.188.529,8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4,98%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4188919402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Terminal Integrador Portuário Luiz </a:t>
                      </a:r>
                      <a:r>
                        <a:rPr lang="pt-BR" sz="800" u="none" strike="noStrike" dirty="0" err="1">
                          <a:effectLst/>
                        </a:rPr>
                        <a:t>Antonio</a:t>
                      </a:r>
                      <a:r>
                        <a:rPr lang="pt-BR" sz="800" u="none" strike="noStrike" dirty="0">
                          <a:effectLst/>
                        </a:rPr>
                        <a:t> Mesquita - TIPLAM (02476026000802)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>
                          <a:effectLst/>
                        </a:rPr>
                        <a:t>3.920.259,8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u="none" strike="noStrike" dirty="0">
                          <a:effectLst/>
                        </a:rPr>
                        <a:t>8,92%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3672388240"/>
                  </a:ext>
                </a:extLst>
              </a:tr>
              <a:tr h="162991"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Total Geral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43.961.353,5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>
                          <a:effectLst/>
                        </a:rPr>
                        <a:t>100,00%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91" marR="8591" marT="8591" marB="0" anchor="ctr"/>
                </a:tc>
                <a:extLst>
                  <a:ext uri="{0D108BD9-81ED-4DB2-BD59-A6C34878D82A}">
                    <a16:rowId xmlns:a16="http://schemas.microsoft.com/office/drawing/2014/main" val="2420828547"/>
                  </a:ext>
                </a:extLst>
              </a:tr>
            </a:tbl>
          </a:graphicData>
        </a:graphic>
      </p:graphicFrame>
      <p:sp>
        <p:nvSpPr>
          <p:cNvPr id="3" name="CaixaDeTexto 2">
            <a:extLst>
              <a:ext uri="{FF2B5EF4-FFF2-40B4-BE49-F238E27FC236}">
                <a16:creationId xmlns:a16="http://schemas.microsoft.com/office/drawing/2014/main" id="{887EC1AF-FEB0-18B3-A9F0-BEDFB5F4758C}"/>
              </a:ext>
            </a:extLst>
          </p:cNvPr>
          <p:cNvSpPr txBox="1"/>
          <p:nvPr/>
        </p:nvSpPr>
        <p:spPr>
          <a:xfrm>
            <a:off x="183187" y="410163"/>
            <a:ext cx="37615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Terminais em Santos</a:t>
            </a:r>
          </a:p>
          <a:p>
            <a:endParaRPr lang="pt-BR" dirty="0">
              <a:solidFill>
                <a:schemeClr val="bg1"/>
              </a:solidFill>
            </a:endParaRPr>
          </a:p>
          <a:p>
            <a:r>
              <a:rPr lang="pt-BR" dirty="0">
                <a:solidFill>
                  <a:schemeClr val="bg1"/>
                </a:solidFill>
              </a:rPr>
              <a:t>Movimentação de soja e milho (2024)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AE52AB9-E6A6-5A51-54CD-F1B04967171A}"/>
              </a:ext>
            </a:extLst>
          </p:cNvPr>
          <p:cNvSpPr txBox="1"/>
          <p:nvPr/>
        </p:nvSpPr>
        <p:spPr>
          <a:xfrm>
            <a:off x="6760233" y="3233865"/>
            <a:ext cx="14324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</a:rPr>
              <a:t>Fonte: ANTAQ (2024)</a:t>
            </a:r>
          </a:p>
        </p:txBody>
      </p:sp>
      <p:pic>
        <p:nvPicPr>
          <p:cNvPr id="6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F492C43D-80AA-E18F-83BF-B641184744A1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0616850" y="6022372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651447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022">
          <a:extLst>
            <a:ext uri="{FF2B5EF4-FFF2-40B4-BE49-F238E27FC236}">
              <a16:creationId xmlns:a16="http://schemas.microsoft.com/office/drawing/2014/main" id="{B3061EBA-7995-CADD-A13D-DB8178DBA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6" name="Rectangle 3065">
            <a:extLst>
              <a:ext uri="{FF2B5EF4-FFF2-40B4-BE49-F238E27FC236}">
                <a16:creationId xmlns:a16="http://schemas.microsoft.com/office/drawing/2014/main" id="{7DE7DE47-7A96-A14C-0639-1D1404D3A6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8" name="Rectangle 3067">
            <a:extLst>
              <a:ext uri="{FF2B5EF4-FFF2-40B4-BE49-F238E27FC236}">
                <a16:creationId xmlns:a16="http://schemas.microsoft.com/office/drawing/2014/main" id="{550C718A-A670-1F4D-DC03-E7B9151D2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0" name="Rectangle 3069">
            <a:extLst>
              <a:ext uri="{FF2B5EF4-FFF2-40B4-BE49-F238E27FC236}">
                <a16:creationId xmlns:a16="http://schemas.microsoft.com/office/drawing/2014/main" id="{2DF109B4-9275-804B-5B8D-F35113279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2" name="Rectangle 3071">
            <a:extLst>
              <a:ext uri="{FF2B5EF4-FFF2-40B4-BE49-F238E27FC236}">
                <a16:creationId xmlns:a16="http://schemas.microsoft.com/office/drawing/2014/main" id="{B4130C5B-49C4-8DBC-63DE-0D792F4C23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8" name="Google Shape;3036;p12">
            <a:extLst>
              <a:ext uri="{FF2B5EF4-FFF2-40B4-BE49-F238E27FC236}">
                <a16:creationId xmlns:a16="http://schemas.microsoft.com/office/drawing/2014/main" id="{92F1D1B7-AF3E-E04A-751A-A7292B348C83}"/>
              </a:ext>
            </a:extLst>
          </p:cNvPr>
          <p:cNvSpPr txBox="1">
            <a:spLocks/>
          </p:cNvSpPr>
          <p:nvPr/>
        </p:nvSpPr>
        <p:spPr>
          <a:xfrm>
            <a:off x="699714" y="353160"/>
            <a:ext cx="7091300" cy="898581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Corredores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Logísticos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Estratégicos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Exportação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de soja e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milho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</p:txBody>
      </p:sp>
      <p:pic>
        <p:nvPicPr>
          <p:cNvPr id="6" name="Google Shape;3032;p12" descr="Logotipo&#10;&#10;Descrição gerada automaticamente">
            <a:extLst>
              <a:ext uri="{FF2B5EF4-FFF2-40B4-BE49-F238E27FC236}">
                <a16:creationId xmlns:a16="http://schemas.microsoft.com/office/drawing/2014/main" id="{12649CC0-5DE8-1CFC-F073-2C2C0B6E1F16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3806" y="6226742"/>
            <a:ext cx="1493557" cy="72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033;p12" descr="Logotipo&#10;&#10;Descrição gerada automaticamente">
            <a:extLst>
              <a:ext uri="{FF2B5EF4-FFF2-40B4-BE49-F238E27FC236}">
                <a16:creationId xmlns:a16="http://schemas.microsoft.com/office/drawing/2014/main" id="{DD102629-35AB-CFAB-B243-36A2F2F1DC97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2711" y="6265841"/>
            <a:ext cx="2390623" cy="543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4" y="1576447"/>
            <a:ext cx="5306723" cy="5281553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5364" y="5936211"/>
            <a:ext cx="820121" cy="921789"/>
          </a:xfrm>
          <a:prstGeom prst="rect">
            <a:avLst/>
          </a:prstGeom>
        </p:spPr>
      </p:pic>
      <p:sp>
        <p:nvSpPr>
          <p:cNvPr id="18" name="Retângulo 17"/>
          <p:cNvSpPr/>
          <p:nvPr/>
        </p:nvSpPr>
        <p:spPr>
          <a:xfrm>
            <a:off x="5430341" y="1855597"/>
            <a:ext cx="6399709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200" dirty="0"/>
              <a:t>Influência nas rotas de exportação ao </a:t>
            </a:r>
            <a:r>
              <a:rPr lang="pt-BR" sz="1200" b="1" dirty="0"/>
              <a:t>norte do paralelo 16</a:t>
            </a:r>
          </a:p>
          <a:p>
            <a:r>
              <a:rPr lang="pt-BR" sz="1200" b="1" dirty="0"/>
              <a:t>Rotas preferenciais</a:t>
            </a:r>
            <a:r>
              <a:rPr lang="pt-BR" sz="12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200" dirty="0"/>
              <a:t>Arco Norte (</a:t>
            </a:r>
            <a:r>
              <a:rPr lang="pt-BR" sz="1200" dirty="0" err="1"/>
              <a:t>Miritituba</a:t>
            </a:r>
            <a:r>
              <a:rPr lang="pt-BR" sz="1200" dirty="0"/>
              <a:t>, Santarém, Itacoatiara, Itaqui, </a:t>
            </a:r>
            <a:r>
              <a:rPr lang="pt-BR" sz="1200" dirty="0" err="1"/>
              <a:t>etc</a:t>
            </a:r>
            <a:r>
              <a:rPr lang="pt-BR" sz="1200" dirty="0"/>
              <a:t>).</a:t>
            </a:r>
          </a:p>
          <a:p>
            <a:r>
              <a:rPr lang="pt-BR" sz="1200" dirty="0"/>
              <a:t>Vantagens: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200" dirty="0"/>
              <a:t>Menor distância até os portos do norte para cargas do Centro-Oeste.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200" dirty="0"/>
              <a:t>Desafoga os portos do Sudeste e Sul.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200" dirty="0"/>
              <a:t>Redução do tempo total de exportação até a Ásia via Canal do Panamá.</a:t>
            </a:r>
          </a:p>
          <a:p>
            <a:endParaRPr lang="pt-BR" sz="1200" dirty="0"/>
          </a:p>
          <a:p>
            <a:r>
              <a:rPr lang="pt-BR" sz="1200" b="1" dirty="0"/>
              <a:t>Ao sul do paralelo 16</a:t>
            </a:r>
            <a:r>
              <a:rPr lang="pt-BR" sz="1200" dirty="0"/>
              <a:t>:</a:t>
            </a:r>
          </a:p>
          <a:p>
            <a:r>
              <a:rPr lang="pt-BR" sz="1200" dirty="0"/>
              <a:t>Rotas preferenciais: Portos do Sudeste e Sul (Santos, Paranaguá, Rio Grande).</a:t>
            </a:r>
          </a:p>
          <a:p>
            <a:r>
              <a:rPr lang="pt-BR" sz="1200" b="1" dirty="0"/>
              <a:t>Desvantagens</a:t>
            </a:r>
            <a:r>
              <a:rPr lang="pt-BR" sz="12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200" dirty="0"/>
              <a:t>Maiores distâncias para as regiões produtoras do Centro-Oeste.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200" dirty="0"/>
              <a:t>Custo logístico mais elevado.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200" dirty="0"/>
              <a:t>Congestionamento em portos e estradas.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200" dirty="0"/>
              <a:t>A infraestrutura (como pavimentação de estradas e construção de terminais intermodais) tem incentivado essa mudança nos fluxos logísticos.</a:t>
            </a:r>
          </a:p>
          <a:p>
            <a:endParaRPr lang="pt-BR" sz="1200" dirty="0"/>
          </a:p>
          <a:p>
            <a:r>
              <a:rPr lang="pt-BR" sz="1200" b="1" dirty="0"/>
              <a:t>Dilema das complexidades logísticas</a:t>
            </a:r>
          </a:p>
          <a:p>
            <a:r>
              <a:rPr lang="pt-BR" sz="1200" dirty="0"/>
              <a:t>Um produtor de soja em Sinop (MT), ao norte do paralelo 16, pode escoar sua produção via BR-163 até </a:t>
            </a:r>
            <a:r>
              <a:rPr lang="pt-BR" sz="1200" dirty="0" err="1"/>
              <a:t>Miritituba</a:t>
            </a:r>
            <a:r>
              <a:rPr lang="pt-BR" sz="1200" dirty="0"/>
              <a:t>, usando depois a hidrovia do Tapajós até o porto de Barcarena, reduzindo custos em comparação ao envio até Santos (SP).Já um produtor em Rondonópolis (MT), ao sul do paralelo 16, pode preferir usar a ferrovia até Santos, pois a estrutura ferroviária está mais consolidada nessa região.</a:t>
            </a:r>
          </a:p>
        </p:txBody>
      </p:sp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6CB4C062-8425-95FF-3F20-856CCB5DC20A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9350025" y="362017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45992324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022">
          <a:extLst>
            <a:ext uri="{FF2B5EF4-FFF2-40B4-BE49-F238E27FC236}">
              <a16:creationId xmlns:a16="http://schemas.microsoft.com/office/drawing/2014/main" id="{9E4D8AA1-7C76-9E5E-16D9-E145FB48D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64" name="Rectangle 3063">
            <a:extLst>
              <a:ext uri="{FF2B5EF4-FFF2-40B4-BE49-F238E27FC236}">
                <a16:creationId xmlns:a16="http://schemas.microsoft.com/office/drawing/2014/main" id="{4BC4F597-8B5D-56C5-946C-F9927DDC4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6" name="Rectangle 3065">
            <a:extLst>
              <a:ext uri="{FF2B5EF4-FFF2-40B4-BE49-F238E27FC236}">
                <a16:creationId xmlns:a16="http://schemas.microsoft.com/office/drawing/2014/main" id="{8E0B90E8-670B-B1B7-5F7B-5B38F76E87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8" name="Rectangle 3067">
            <a:extLst>
              <a:ext uri="{FF2B5EF4-FFF2-40B4-BE49-F238E27FC236}">
                <a16:creationId xmlns:a16="http://schemas.microsoft.com/office/drawing/2014/main" id="{C4896975-47C9-48B3-9D3B-B3936D6155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0" name="Rectangle 3069">
            <a:extLst>
              <a:ext uri="{FF2B5EF4-FFF2-40B4-BE49-F238E27FC236}">
                <a16:creationId xmlns:a16="http://schemas.microsoft.com/office/drawing/2014/main" id="{679E2FCB-A052-A529-0751-D07C5EB75C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2" name="Rectangle 3071">
            <a:extLst>
              <a:ext uri="{FF2B5EF4-FFF2-40B4-BE49-F238E27FC236}">
                <a16:creationId xmlns:a16="http://schemas.microsoft.com/office/drawing/2014/main" id="{A24BD984-6DAA-7567-5433-64AEBA99B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8" name="Google Shape;3036;p12">
            <a:extLst>
              <a:ext uri="{FF2B5EF4-FFF2-40B4-BE49-F238E27FC236}">
                <a16:creationId xmlns:a16="http://schemas.microsoft.com/office/drawing/2014/main" id="{B4E3026B-35E9-B8D5-5DA2-896A66F2F0DB}"/>
              </a:ext>
            </a:extLst>
          </p:cNvPr>
          <p:cNvSpPr txBox="1">
            <a:spLocks/>
          </p:cNvSpPr>
          <p:nvPr/>
        </p:nvSpPr>
        <p:spPr>
          <a:xfrm>
            <a:off x="699714" y="353160"/>
            <a:ext cx="7091300" cy="898581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Corredores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Logísticos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Estratégicos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pt-B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Açúcar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</p:txBody>
      </p:sp>
      <p:sp>
        <p:nvSpPr>
          <p:cNvPr id="16" name="Aliquam finibus at felis et elementum1">
            <a:extLst>
              <a:ext uri="{FF2B5EF4-FFF2-40B4-BE49-F238E27FC236}">
                <a16:creationId xmlns:a16="http://schemas.microsoft.com/office/drawing/2014/main" id="{E0A38084-C5B4-2E2A-E054-CE47EE38DCA6}"/>
              </a:ext>
            </a:extLst>
          </p:cNvPr>
          <p:cNvSpPr txBox="1"/>
          <p:nvPr/>
        </p:nvSpPr>
        <p:spPr>
          <a:xfrm>
            <a:off x="856772" y="4200893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Volume de Etanol - em </a:t>
            </a:r>
            <a:r>
              <a:rPr lang="pt-BR" sz="1600" b="1" i="1" dirty="0">
                <a:solidFill>
                  <a:srgbClr val="0D2032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</a:t>
            </a:r>
            <a:r>
              <a:rPr kumimoji="0" lang="pt-BR" sz="1600" b="1" i="1" u="none" strike="noStrike" kern="1200" cap="none" spc="0" normalizeH="0" baseline="0" noProof="0" dirty="0" err="1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il</a:t>
            </a: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 m³</a:t>
            </a:r>
          </a:p>
        </p:txBody>
      </p:sp>
      <p:sp>
        <p:nvSpPr>
          <p:cNvPr id="17" name="Aliquam finibus at felis et elementum1">
            <a:extLst>
              <a:ext uri="{FF2B5EF4-FFF2-40B4-BE49-F238E27FC236}">
                <a16:creationId xmlns:a16="http://schemas.microsoft.com/office/drawing/2014/main" id="{D72FF4DB-C54F-08A6-B448-69934DCF93B8}"/>
              </a:ext>
            </a:extLst>
          </p:cNvPr>
          <p:cNvSpPr txBox="1"/>
          <p:nvPr/>
        </p:nvSpPr>
        <p:spPr>
          <a:xfrm>
            <a:off x="1051242" y="1634209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Volume de Açucar - mil toneladas</a:t>
            </a:r>
          </a:p>
        </p:txBody>
      </p:sp>
      <p:sp>
        <p:nvSpPr>
          <p:cNvPr id="18" name="Aliquam finibus at felis et elementum1">
            <a:extLst>
              <a:ext uri="{FF2B5EF4-FFF2-40B4-BE49-F238E27FC236}">
                <a16:creationId xmlns:a16="http://schemas.microsoft.com/office/drawing/2014/main" id="{9B2234F7-1670-76F6-1315-F6FE79F9AFB8}"/>
              </a:ext>
            </a:extLst>
          </p:cNvPr>
          <p:cNvSpPr txBox="1"/>
          <p:nvPr/>
        </p:nvSpPr>
        <p:spPr>
          <a:xfrm>
            <a:off x="6732911" y="1611937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Produção de Açúcar</a:t>
            </a:r>
          </a:p>
        </p:txBody>
      </p:sp>
      <p:pic>
        <p:nvPicPr>
          <p:cNvPr id="25" name="Google Shape;3032;p12" descr="Logotipo&#10;&#10;Descrição gerada automaticamente">
            <a:extLst>
              <a:ext uri="{FF2B5EF4-FFF2-40B4-BE49-F238E27FC236}">
                <a16:creationId xmlns:a16="http://schemas.microsoft.com/office/drawing/2014/main" id="{ED4CDCE2-050E-6F14-B130-AE9283B0363F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3806" y="6226742"/>
            <a:ext cx="1493557" cy="72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3033;p12" descr="Logotipo&#10;&#10;Descrição gerada automaticamente">
            <a:extLst>
              <a:ext uri="{FF2B5EF4-FFF2-40B4-BE49-F238E27FC236}">
                <a16:creationId xmlns:a16="http://schemas.microsoft.com/office/drawing/2014/main" id="{B56AC989-189C-EC87-49B2-5ADBE84B50AC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2711" y="6265841"/>
            <a:ext cx="2390623" cy="54330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75198AE6-EC97-778D-BC58-09A2227C7AA4}"/>
              </a:ext>
            </a:extLst>
          </p:cNvPr>
          <p:cNvSpPr txBox="1"/>
          <p:nvPr/>
        </p:nvSpPr>
        <p:spPr>
          <a:xfrm>
            <a:off x="405489" y="6550223"/>
            <a:ext cx="49259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Fonte: Ministério da Agricultura, 2025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61D52C5C-C626-B54E-FBEA-391DBBDE72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4000"/>
                    </a14:imgEffect>
                  </a14:imgLayer>
                </a14:imgProps>
              </a:ext>
            </a:extLst>
          </a:blip>
          <a:srcRect r="4251"/>
          <a:stretch/>
        </p:blipFill>
        <p:spPr>
          <a:xfrm>
            <a:off x="6731277" y="2218730"/>
            <a:ext cx="5460723" cy="3998254"/>
          </a:xfrm>
          <a:prstGeom prst="rect">
            <a:avLst/>
          </a:prstGeom>
        </p:spPr>
      </p:pic>
      <p:pic>
        <p:nvPicPr>
          <p:cNvPr id="3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D48DE69A-8E60-03A4-0698-55E931017A89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9350025" y="362017"/>
            <a:ext cx="1670400" cy="835200"/>
          </a:xfrm>
          <a:prstGeom prst="rect">
            <a:avLst/>
          </a:prstGeom>
          <a:ln/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6BD6BE8-81E5-E478-C330-9D5CB2AF77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416469"/>
              </p:ext>
            </p:extLst>
          </p:nvPr>
        </p:nvGraphicFramePr>
        <p:xfrm>
          <a:off x="-3" y="1936156"/>
          <a:ext cx="6840000" cy="23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66BD6BE8-81E5-E478-C330-9D5CB2AF77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474939"/>
              </p:ext>
            </p:extLst>
          </p:nvPr>
        </p:nvGraphicFramePr>
        <p:xfrm>
          <a:off x="58666" y="4393905"/>
          <a:ext cx="6840000" cy="23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579019627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022">
          <a:extLst>
            <a:ext uri="{FF2B5EF4-FFF2-40B4-BE49-F238E27FC236}">
              <a16:creationId xmlns:a16="http://schemas.microsoft.com/office/drawing/2014/main" id="{D359C7E7-40D7-F0F1-9A24-D68FD9A96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64" name="Rectangle 3063">
            <a:extLst>
              <a:ext uri="{FF2B5EF4-FFF2-40B4-BE49-F238E27FC236}">
                <a16:creationId xmlns:a16="http://schemas.microsoft.com/office/drawing/2014/main" id="{6D270893-105E-061E-F01E-B3D9276C7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6" name="Rectangle 3065">
            <a:extLst>
              <a:ext uri="{FF2B5EF4-FFF2-40B4-BE49-F238E27FC236}">
                <a16:creationId xmlns:a16="http://schemas.microsoft.com/office/drawing/2014/main" id="{812F31E4-F959-AE5E-AB81-425C3AA71C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8" name="Rectangle 3067">
            <a:extLst>
              <a:ext uri="{FF2B5EF4-FFF2-40B4-BE49-F238E27FC236}">
                <a16:creationId xmlns:a16="http://schemas.microsoft.com/office/drawing/2014/main" id="{29A727FF-FB5C-A14B-9C59-1E3038D8FD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0" name="Rectangle 3069">
            <a:extLst>
              <a:ext uri="{FF2B5EF4-FFF2-40B4-BE49-F238E27FC236}">
                <a16:creationId xmlns:a16="http://schemas.microsoft.com/office/drawing/2014/main" id="{EBDA3244-DE62-CCB5-BE78-8613559C9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2" name="Rectangle 3071">
            <a:extLst>
              <a:ext uri="{FF2B5EF4-FFF2-40B4-BE49-F238E27FC236}">
                <a16:creationId xmlns:a16="http://schemas.microsoft.com/office/drawing/2014/main" id="{4954A25E-B8A0-A3C3-279D-F17BA0DADB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8" name="Google Shape;3036;p12">
            <a:extLst>
              <a:ext uri="{FF2B5EF4-FFF2-40B4-BE49-F238E27FC236}">
                <a16:creationId xmlns:a16="http://schemas.microsoft.com/office/drawing/2014/main" id="{761AD09A-9F84-8DFA-6938-72B05B1EE49F}"/>
              </a:ext>
            </a:extLst>
          </p:cNvPr>
          <p:cNvSpPr txBox="1">
            <a:spLocks/>
          </p:cNvSpPr>
          <p:nvPr/>
        </p:nvSpPr>
        <p:spPr>
          <a:xfrm>
            <a:off x="699714" y="353160"/>
            <a:ext cx="7091300" cy="898581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Corredores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Logísticos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Estratégicos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13435E"/>
              </a:buClr>
              <a:buSzPts val="4400"/>
              <a:buFont typeface="Calibri"/>
              <a:buNone/>
              <a:tabLst/>
              <a:defRPr/>
            </a:pPr>
            <a:r>
              <a:rPr kumimoji="0" lang="pt-B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"/>
                <a:sym typeface="Calibri"/>
              </a:rPr>
              <a:t>Açúcar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6945F56-1830-3B50-BC2D-89BDF1BB6C4B}"/>
              </a:ext>
            </a:extLst>
          </p:cNvPr>
          <p:cNvSpPr txBox="1"/>
          <p:nvPr/>
        </p:nvSpPr>
        <p:spPr>
          <a:xfrm>
            <a:off x="6864808" y="2030284"/>
            <a:ext cx="534174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3 eixos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1" i="0" u="none" strike="noStrike" kern="1200" cap="none" spc="0" normalizeH="0" baseline="0" noProof="0" dirty="0">
              <a:ln>
                <a:noFill/>
              </a:ln>
              <a:solidFill>
                <a:srgbClr val="0D2032"/>
              </a:solidFill>
              <a:effectLst/>
              <a:uLnTx/>
              <a:uFillTx/>
              <a:latin typeface="Lao UI" panose="020B0502040204020203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Nordeste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Sudeste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435E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Lao UI" panose="020B0502040204020203" pitchFamily="34" charset="0"/>
                <a:ea typeface="+mn-ea"/>
                <a:cs typeface="+mn-cs"/>
              </a:rPr>
              <a:t>Corredor Sul</a:t>
            </a:r>
          </a:p>
        </p:txBody>
      </p:sp>
      <p:sp>
        <p:nvSpPr>
          <p:cNvPr id="5" name="Aliquam finibus at felis et elementum1">
            <a:extLst>
              <a:ext uri="{FF2B5EF4-FFF2-40B4-BE49-F238E27FC236}">
                <a16:creationId xmlns:a16="http://schemas.microsoft.com/office/drawing/2014/main" id="{75B4BF22-5839-5197-EFDE-4228BE4EAC31}"/>
              </a:ext>
            </a:extLst>
          </p:cNvPr>
          <p:cNvSpPr txBox="1"/>
          <p:nvPr/>
        </p:nvSpPr>
        <p:spPr>
          <a:xfrm>
            <a:off x="1189366" y="1629635"/>
            <a:ext cx="4779558" cy="287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0637" tIns="20637" rIns="20637" bIns="20637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1">
                <a:solidFill>
                  <a:srgbClr val="19407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pPr>
            <a:r>
              <a:rPr kumimoji="0" lang="pt-BR" sz="1600" b="1" i="1" u="none" strike="noStrike" kern="1200" cap="none" spc="0" normalizeH="0" baseline="0" noProof="0" dirty="0">
                <a:ln>
                  <a:noFill/>
                </a:ln>
                <a:solidFill>
                  <a:srgbClr val="0D2032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Corredores de Exportação</a:t>
            </a:r>
          </a:p>
        </p:txBody>
      </p:sp>
      <p:pic>
        <p:nvPicPr>
          <p:cNvPr id="6" name="Google Shape;3032;p12" descr="Logotipo&#10;&#10;Descrição gerada automaticamente">
            <a:extLst>
              <a:ext uri="{FF2B5EF4-FFF2-40B4-BE49-F238E27FC236}">
                <a16:creationId xmlns:a16="http://schemas.microsoft.com/office/drawing/2014/main" id="{3083DFC0-5C91-5A18-5C47-66D85037C581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3806" y="6226742"/>
            <a:ext cx="1493557" cy="72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033;p12" descr="Logotipo&#10;&#10;Descrição gerada automaticamente">
            <a:extLst>
              <a:ext uri="{FF2B5EF4-FFF2-40B4-BE49-F238E27FC236}">
                <a16:creationId xmlns:a16="http://schemas.microsoft.com/office/drawing/2014/main" id="{D9F964CB-6227-D0A6-4AC7-6F6C738D7983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2711" y="6265841"/>
            <a:ext cx="2390623" cy="54330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D94415F-E5F5-C6D8-24C3-4283ACD8EF2B}"/>
              </a:ext>
            </a:extLst>
          </p:cNvPr>
          <p:cNvSpPr txBox="1"/>
          <p:nvPr/>
        </p:nvSpPr>
        <p:spPr>
          <a:xfrm>
            <a:off x="672189" y="6501366"/>
            <a:ext cx="4925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Fonte: Ministério dos Transportes, 2017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4CBB6F3-6BB3-36E1-4D54-B59F312903E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460" r="2855"/>
          <a:stretch/>
        </p:blipFill>
        <p:spPr>
          <a:xfrm>
            <a:off x="178468" y="2008459"/>
            <a:ext cx="6120000" cy="4368544"/>
          </a:xfrm>
          <a:prstGeom prst="rect">
            <a:avLst/>
          </a:prstGeom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567425"/>
              </p:ext>
            </p:extLst>
          </p:nvPr>
        </p:nvGraphicFramePr>
        <p:xfrm>
          <a:off x="7252680" y="4181475"/>
          <a:ext cx="3857625" cy="13144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3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41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Região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% de Movimentação Portuária (2023)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Nordeste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6,1%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Norte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0,3%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Sudeste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73,6%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>
                          <a:effectLst/>
                        </a:rPr>
                        <a:t>Sul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effectLst/>
                        </a:rPr>
                        <a:t>20,0%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</a:rPr>
                        <a:t>Total Geral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100,0%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0" name="image25.png" descr="Uma imagem contendo Logotipo&#10;&#10;Descrição gerada automaticamente">
            <a:extLst>
              <a:ext uri="{FF2B5EF4-FFF2-40B4-BE49-F238E27FC236}">
                <a16:creationId xmlns:a16="http://schemas.microsoft.com/office/drawing/2014/main" id="{14DC50FF-28DC-4D98-B406-3ADBB33CB939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9350025" y="362017"/>
            <a:ext cx="1670400" cy="8352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8603991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1638</TotalTime>
  <Words>1034</Words>
  <Application>Microsoft Office PowerPoint</Application>
  <PresentationFormat>Widescreen</PresentationFormat>
  <Paragraphs>279</Paragraphs>
  <Slides>17</Slides>
  <Notes>12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17</vt:i4>
      </vt:variant>
    </vt:vector>
  </HeadingPairs>
  <TitlesOfParts>
    <vt:vector size="28" baseType="lpstr">
      <vt:lpstr>Aptos</vt:lpstr>
      <vt:lpstr>Aptos Display</vt:lpstr>
      <vt:lpstr>Aptos Narrow</vt:lpstr>
      <vt:lpstr>Arial</vt:lpstr>
      <vt:lpstr>Calibri</vt:lpstr>
      <vt:lpstr>Calibri Light</vt:lpstr>
      <vt:lpstr>Lao UI</vt:lpstr>
      <vt:lpstr>Roboto Condensed</vt:lpstr>
      <vt:lpstr>Wingdings</vt:lpstr>
      <vt:lpstr>Tema do Office</vt:lpstr>
      <vt:lpstr>1_Tema do Office</vt:lpstr>
      <vt:lpstr>Apresentação do PowerPoint</vt:lpstr>
      <vt:lpstr>Corredores Logísticos Estratégicos</vt:lpstr>
      <vt:lpstr>Corredores Logísticos Estratégicos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Corredores Logísticos Estratégicos</dc:title>
  <dc:creator>Felipe Souza</dc:creator>
  <cp:lastModifiedBy>Renan Lisboa</cp:lastModifiedBy>
  <cp:revision>37</cp:revision>
  <dcterms:created xsi:type="dcterms:W3CDTF">2024-11-21T14:44:52Z</dcterms:created>
  <dcterms:modified xsi:type="dcterms:W3CDTF">2025-05-27T19:53:00Z</dcterms:modified>
</cp:coreProperties>
</file>